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64" r:id="rId2"/>
    <p:sldId id="344" r:id="rId3"/>
    <p:sldId id="345" r:id="rId4"/>
    <p:sldId id="348" r:id="rId5"/>
    <p:sldId id="359" r:id="rId6"/>
    <p:sldId id="360" r:id="rId7"/>
    <p:sldId id="361" r:id="rId8"/>
    <p:sldId id="362" r:id="rId9"/>
    <p:sldId id="349" r:id="rId10"/>
    <p:sldId id="350" r:id="rId11"/>
    <p:sldId id="351" r:id="rId12"/>
    <p:sldId id="352" r:id="rId13"/>
    <p:sldId id="353" r:id="rId14"/>
    <p:sldId id="354" r:id="rId15"/>
    <p:sldId id="363" r:id="rId16"/>
    <p:sldId id="356" r:id="rId17"/>
    <p:sldId id="357" r:id="rId18"/>
    <p:sldId id="358" r:id="rId1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EF0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1" autoAdjust="0"/>
    <p:restoredTop sz="94660"/>
  </p:normalViewPr>
  <p:slideViewPr>
    <p:cSldViewPr snapToGrid="0">
      <p:cViewPr varScale="1">
        <p:scale>
          <a:sx n="87" d="100"/>
          <a:sy n="87" d="100"/>
        </p:scale>
        <p:origin x="-298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AB8DF-BAA9-4D86-83B5-5DFF25EA47C6}" type="datetimeFigureOut">
              <a:rPr lang="ko-KR" altLang="en-US" smtClean="0"/>
              <a:pPr/>
              <a:t>2021-11-18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41FD2-1CD4-4A2E-88CE-6BC5B5F522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270758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1C897-A45E-4D25-B4E9-8A4627B243E1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165896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C70FED2B-F923-4317-8B0E-FEB4F97ABB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F3510B83-F92C-4D08-A8CC-494FFA957B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3F5B92E-C423-4DF5-B69B-1DAEC061D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4F2B-A836-43F7-94B3-E1FA3185E5D3}" type="datetimeFigureOut">
              <a:rPr lang="ko-KR" altLang="en-US" smtClean="0"/>
              <a:pPr/>
              <a:t>2021-11-18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AD8C379-B3FE-4DA7-93A1-7817839EA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07DD825C-FBE6-431B-89C9-395C7CEB8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9C6D-FF69-4656-A525-2220544614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70058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0D0F08B-6247-4505-B0EF-96888F43B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66A3A01C-4316-489F-BF0A-D5366FC83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608E7CF-FE1F-47DB-9C7B-F30B6924C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4F2B-A836-43F7-94B3-E1FA3185E5D3}" type="datetimeFigureOut">
              <a:rPr lang="ko-KR" altLang="en-US" smtClean="0"/>
              <a:pPr/>
              <a:t>2021-11-18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D0DC7C38-A09F-486E-BC20-C34A3E0EA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2DD507A1-4434-4FDF-8149-14F568DD6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9C6D-FF69-4656-A525-2220544614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27402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1BA8602-E679-4603-915E-3FFECC3384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00108A7A-FC8A-484C-BAF9-35AF0006F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3189F121-B2A8-4067-AB53-29A46F75F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4F2B-A836-43F7-94B3-E1FA3185E5D3}" type="datetimeFigureOut">
              <a:rPr lang="ko-KR" altLang="en-US" smtClean="0"/>
              <a:pPr/>
              <a:t>2021-11-18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DE55223D-2AC6-4552-A4BA-C96BC6399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5E555B9-40BE-4B47-9936-9968B6C0A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9C6D-FF69-4656-A525-2220544614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99591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48AB5B5-4F75-402F-BCE4-5E389A513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3654D33A-9A66-4D57-AA20-C24C13F1B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FAB0523-F238-4D77-BB62-2055C9AA0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4F2B-A836-43F7-94B3-E1FA3185E5D3}" type="datetimeFigureOut">
              <a:rPr lang="ko-KR" altLang="en-US" smtClean="0"/>
              <a:pPr/>
              <a:t>2021-11-18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8522C461-F776-4D72-8D86-41B3ACB1A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1EFDF5F-5E2E-4EE0-AADF-ABA612BDA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9C6D-FF69-4656-A525-2220544614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118918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25D8857A-5F9B-4C5B-B4F7-39A41A215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3B0AEBB8-BDAC-4E72-8127-C524EA596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13D93F48-9178-44A8-AD53-7961428C7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4F2B-A836-43F7-94B3-E1FA3185E5D3}" type="datetimeFigureOut">
              <a:rPr lang="ko-KR" altLang="en-US" smtClean="0"/>
              <a:pPr/>
              <a:t>2021-11-18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FC76540D-DC88-4609-989D-4F00B0A7A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1F7ED362-EF63-4C9D-9F88-3F50EE0EA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9C6D-FF69-4656-A525-2220544614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578996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1679567-F32D-434F-865D-CC7831FDF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791712BA-0764-492F-AEBB-1156DD913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9E08155D-EC3B-4C7E-9B95-ED1AB26D2F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2BEEE212-CF8B-44AE-8018-9F235467F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4F2B-A836-43F7-94B3-E1FA3185E5D3}" type="datetimeFigureOut">
              <a:rPr lang="ko-KR" altLang="en-US" smtClean="0"/>
              <a:pPr/>
              <a:t>2021-11-18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AC513A47-15BA-4187-8ADB-A5E324DAA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1311164-032D-49B3-8223-EE7DB5EE5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9C6D-FF69-4656-A525-2220544614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148391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9A19200A-F9CA-4B04-96C1-8D0B8E002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7065F3CB-696A-4261-B01E-25AC4446B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D05B15F-8508-42CE-9520-70E3B15562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130D7A44-C273-4C66-B24A-1CD2F99DFB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F7FC8A3F-93F4-4991-883C-B2E0CE21FA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CD7AC83B-CA61-4725-A1AB-9328C5584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4F2B-A836-43F7-94B3-E1FA3185E5D3}" type="datetimeFigureOut">
              <a:rPr lang="ko-KR" altLang="en-US" smtClean="0"/>
              <a:pPr/>
              <a:t>2021-11-18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611A03CC-32CD-4B7A-9A29-7A439F248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A14321B2-CB28-4472-91EE-0824CF9E2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9C6D-FF69-4656-A525-2220544614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951538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EF9120C7-D930-4D46-B132-7CB528FAB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C801534A-20C3-44A2-830F-78D419A55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4F2B-A836-43F7-94B3-E1FA3185E5D3}" type="datetimeFigureOut">
              <a:rPr lang="ko-KR" altLang="en-US" smtClean="0"/>
              <a:pPr/>
              <a:t>2021-11-18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CF4CA6E4-02DC-44EE-A891-0D5BEAEC4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CAB6B598-7DA1-4996-8F93-80E14A6BA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9C6D-FF69-4656-A525-2220544614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529599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D6EF9038-3A47-41E1-9EBB-FC262995C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4F2B-A836-43F7-94B3-E1FA3185E5D3}" type="datetimeFigureOut">
              <a:rPr lang="ko-KR" altLang="en-US" smtClean="0"/>
              <a:pPr/>
              <a:t>2021-11-18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CC3D5C6-2DFE-449C-A54F-8892270F3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6525C03A-751F-4DB8-99F8-9FE61BFED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9C6D-FF69-4656-A525-2220544614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412053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C43639E4-23D0-4EC8-97DA-3F0A00E71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B4016FEE-54C2-44EA-95A9-525959159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64F61D5-875D-4674-90D6-FA7401EA3B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1161EB7C-8037-4C0B-A7CA-B37DB65BA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4F2B-A836-43F7-94B3-E1FA3185E5D3}" type="datetimeFigureOut">
              <a:rPr lang="ko-KR" altLang="en-US" smtClean="0"/>
              <a:pPr/>
              <a:t>2021-11-18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E8E299B6-3D85-41C7-99F7-5D193837D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0F9ED7B-B7AB-4745-AF19-2591DB45E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9C6D-FF69-4656-A525-2220544614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84541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1A70B71-D10D-4287-93BB-E9A6B7BA9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D4A9A42A-B395-4087-82A5-37A427C109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43CDCCC5-7436-41BE-B230-2AD1B425D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5CCFE584-A21A-451B-95C5-5A854491E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4F2B-A836-43F7-94B3-E1FA3185E5D3}" type="datetimeFigureOut">
              <a:rPr lang="ko-KR" altLang="en-US" smtClean="0"/>
              <a:pPr/>
              <a:t>2021-11-18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1C045538-20C8-473B-A5E6-2045103DF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A88B6705-126B-4797-A0E1-649FFEB8F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9C6D-FF69-4656-A525-2220544614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248164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B6684C8-27B6-4C5C-9F91-BC8B1CC80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7DAA1090-AAB0-4AD8-920A-17A10034F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A7D943B9-3D2A-4774-BC5E-5DC7464EBB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F4F2B-A836-43F7-94B3-E1FA3185E5D3}" type="datetimeFigureOut">
              <a:rPr lang="ko-KR" altLang="en-US" smtClean="0"/>
              <a:pPr/>
              <a:t>2021-11-18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B40377B-A713-44C0-9FFF-B0D9E80DDE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EA5C92B9-1A3E-4E94-A47B-FF4726916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69C6D-FF69-4656-A525-2220544614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2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centraloffice@cytology-iac.org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entraloffice@cytology-iac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805851"/>
            <a:ext cx="9144000" cy="2387600"/>
          </a:xfrm>
        </p:spPr>
        <p:txBody>
          <a:bodyPr>
            <a:normAutofit/>
          </a:bodyPr>
          <a:lstStyle/>
          <a:p>
            <a:r>
              <a:rPr lang="en-US" altLang="ko-KR" sz="7200" dirty="0" smtClean="0"/>
              <a:t>IAC(CT) RENEWAL</a:t>
            </a:r>
            <a:endParaRPr lang="ko-KR" altLang="en-US" sz="72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ko-KR" sz="2800" b="1" dirty="0" smtClean="0"/>
              <a:t>2021</a:t>
            </a:r>
          </a:p>
          <a:p>
            <a:r>
              <a:rPr lang="ko-KR" altLang="en-US" sz="2800" b="1" dirty="0" smtClean="0"/>
              <a:t>세포병리사회 국제부</a:t>
            </a:r>
            <a:endParaRPr lang="ko-KR" altLang="en-US" sz="2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47121" y="1079418"/>
            <a:ext cx="7546133" cy="5016055"/>
          </a:xfrm>
          <a:prstGeom prst="rect">
            <a:avLst/>
          </a:prstGeom>
        </p:spPr>
      </p:pic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>
          <a:xfrm>
            <a:off x="611188" y="221640"/>
            <a:ext cx="5157787" cy="823912"/>
          </a:xfrm>
        </p:spPr>
        <p:txBody>
          <a:bodyPr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576019" y="1911838"/>
            <a:ext cx="6132512" cy="20710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974623" y="462506"/>
            <a:ext cx="3640015" cy="584775"/>
          </a:xfrm>
          <a:prstGeom prst="rect">
            <a:avLst/>
          </a:prstGeom>
          <a:solidFill>
            <a:srgbClr val="D3EF05"/>
          </a:solidFill>
          <a:ln>
            <a:solidFill>
              <a:srgbClr val="D3EF05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600" b="1" dirty="0" smtClean="0"/>
              <a:t>본인이 스크린 업무를 하는지 관리자인지 등 선택</a:t>
            </a:r>
            <a:endParaRPr lang="ko-KR" altLang="en-US" sz="1600" b="1" dirty="0"/>
          </a:p>
        </p:txBody>
      </p:sp>
      <p:cxnSp>
        <p:nvCxnSpPr>
          <p:cNvPr id="12" name="직선 연결선 11"/>
          <p:cNvCxnSpPr>
            <a:stCxn id="10" idx="3"/>
            <a:endCxn id="11" idx="1"/>
          </p:cNvCxnSpPr>
          <p:nvPr/>
        </p:nvCxnSpPr>
        <p:spPr>
          <a:xfrm flipV="1">
            <a:off x="6708531" y="754894"/>
            <a:ext cx="1266092" cy="126049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4797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99868" y="212848"/>
            <a:ext cx="5174455" cy="446575"/>
          </a:xfrm>
        </p:spPr>
        <p:txBody>
          <a:bodyPr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320" y="879230"/>
            <a:ext cx="7231857" cy="530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2936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>
          <a:xfrm>
            <a:off x="663942" y="239225"/>
            <a:ext cx="5157787" cy="499329"/>
          </a:xfrm>
        </p:spPr>
        <p:txBody>
          <a:bodyPr/>
          <a:lstStyle/>
          <a:p>
            <a:pPr algn="ctr"/>
            <a:r>
              <a:rPr lang="en-US" altLang="ko-KR" dirty="0" smtClean="0"/>
              <a:t>5</a:t>
            </a:r>
            <a:endParaRPr lang="ko-KR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9562" y="1099038"/>
            <a:ext cx="7091146" cy="541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모서리가 둥근 직사각형 9"/>
          <p:cNvSpPr/>
          <p:nvPr/>
        </p:nvSpPr>
        <p:spPr>
          <a:xfrm>
            <a:off x="171574" y="2025813"/>
            <a:ext cx="7020534" cy="471788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537331" y="2018419"/>
            <a:ext cx="301413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400" b="1" dirty="0" smtClean="0"/>
              <a:t>교육활동 추가시트로 </a:t>
            </a:r>
            <a:r>
              <a:rPr lang="en-US" altLang="ko-KR" sz="1400" b="1" dirty="0" smtClean="0"/>
              <a:t>‘Category 2’</a:t>
            </a:r>
            <a:r>
              <a:rPr lang="ko-KR" altLang="en-US" sz="1400" b="1" dirty="0" smtClean="0"/>
              <a:t>이 부족할 때 입력가능</a:t>
            </a:r>
            <a:endParaRPr lang="en-US" altLang="ko-KR" sz="1400" b="1" dirty="0" smtClean="0"/>
          </a:p>
          <a:p>
            <a:pPr algn="just"/>
            <a:endParaRPr lang="en-US" altLang="ko-KR" sz="1400" b="1" dirty="0" smtClean="0"/>
          </a:p>
          <a:p>
            <a:pPr algn="just"/>
            <a:endParaRPr lang="en-US" altLang="ko-KR" sz="1400" b="1" dirty="0" smtClean="0"/>
          </a:p>
          <a:p>
            <a:pPr algn="just"/>
            <a:r>
              <a:rPr lang="ko-KR" altLang="en-US" sz="1400" b="1" dirty="0" smtClean="0"/>
              <a:t>날짜는 숫자로만 입력 하셔도 됩니다</a:t>
            </a:r>
            <a:r>
              <a:rPr lang="en-US" altLang="ko-KR" sz="1400" b="1" dirty="0" smtClean="0"/>
              <a:t>.</a:t>
            </a:r>
          </a:p>
          <a:p>
            <a:pPr algn="just"/>
            <a:r>
              <a:rPr lang="en-US" altLang="ko-KR" sz="1400" b="1" dirty="0" smtClean="0"/>
              <a:t>ex) 2021/11.09</a:t>
            </a:r>
            <a:endParaRPr lang="ko-KR" altLang="en-US" sz="1400" b="1" dirty="0"/>
          </a:p>
        </p:txBody>
      </p:sp>
      <p:cxnSp>
        <p:nvCxnSpPr>
          <p:cNvPr id="12" name="직선 연결선 11"/>
          <p:cNvCxnSpPr>
            <a:stCxn id="10" idx="3"/>
            <a:endCxn id="11" idx="1"/>
          </p:cNvCxnSpPr>
          <p:nvPr/>
        </p:nvCxnSpPr>
        <p:spPr>
          <a:xfrm flipV="1">
            <a:off x="7192108" y="2818638"/>
            <a:ext cx="1345223" cy="156611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54507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텍스트 개체 틀 5"/>
          <p:cNvSpPr>
            <a:spLocks noGrp="1"/>
          </p:cNvSpPr>
          <p:nvPr>
            <p:ph type="body" sz="quarter" idx="3"/>
          </p:nvPr>
        </p:nvSpPr>
        <p:spPr>
          <a:xfrm>
            <a:off x="545756" y="221640"/>
            <a:ext cx="5183188" cy="508122"/>
          </a:xfrm>
        </p:spPr>
        <p:txBody>
          <a:bodyPr/>
          <a:lstStyle/>
          <a:p>
            <a:pPr algn="ctr"/>
            <a:r>
              <a:rPr lang="en-US" altLang="ko-KR" dirty="0" smtClean="0"/>
              <a:t>6</a:t>
            </a:r>
            <a:endParaRPr lang="ko-KR" alt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83" y="923192"/>
            <a:ext cx="7024421" cy="532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모서리가 둥근 직사각형 8"/>
          <p:cNvSpPr/>
          <p:nvPr/>
        </p:nvSpPr>
        <p:spPr>
          <a:xfrm>
            <a:off x="342899" y="1676074"/>
            <a:ext cx="3456009" cy="37253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6390110" y="314665"/>
            <a:ext cx="3079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600" b="1" dirty="0" smtClean="0"/>
              <a:t>결제방법 중 </a:t>
            </a:r>
            <a:r>
              <a:rPr lang="en-US" altLang="ko-KR" sz="1600" b="1" dirty="0" smtClean="0"/>
              <a:t>(1) </a:t>
            </a:r>
            <a:r>
              <a:rPr lang="ko-KR" altLang="en-US" sz="1600" b="1" dirty="0" smtClean="0"/>
              <a:t>신용카드 선택</a:t>
            </a:r>
            <a:endParaRPr lang="en-US" altLang="ko-KR" sz="1600" b="1" dirty="0" smtClean="0"/>
          </a:p>
        </p:txBody>
      </p:sp>
      <p:cxnSp>
        <p:nvCxnSpPr>
          <p:cNvPr id="11" name="직선 연결선 10"/>
          <p:cNvCxnSpPr>
            <a:stCxn id="9" idx="3"/>
            <a:endCxn id="10" idx="1"/>
          </p:cNvCxnSpPr>
          <p:nvPr/>
        </p:nvCxnSpPr>
        <p:spPr>
          <a:xfrm flipV="1">
            <a:off x="3798908" y="483942"/>
            <a:ext cx="2591202" cy="137839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94151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 cstate="print"/>
          <a:srcRect l="28541" t="19877" r="56181" b="54197"/>
          <a:stretch/>
        </p:blipFill>
        <p:spPr>
          <a:xfrm>
            <a:off x="926773" y="1454627"/>
            <a:ext cx="2417003" cy="2307139"/>
          </a:xfrm>
          <a:prstGeom prst="rect">
            <a:avLst/>
          </a:prstGeom>
        </p:spPr>
      </p:pic>
      <p:sp>
        <p:nvSpPr>
          <p:cNvPr id="9" name="모서리가 둥근 직사각형 8"/>
          <p:cNvSpPr/>
          <p:nvPr/>
        </p:nvSpPr>
        <p:spPr>
          <a:xfrm>
            <a:off x="1157653" y="3494118"/>
            <a:ext cx="1972408" cy="31295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068466" y="1677710"/>
            <a:ext cx="4664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b="1" dirty="0" smtClean="0"/>
              <a:t>파일명 저장</a:t>
            </a:r>
            <a:r>
              <a:rPr lang="en-US" altLang="ko-KR" b="1" dirty="0" smtClean="0"/>
              <a:t>:</a:t>
            </a:r>
          </a:p>
          <a:p>
            <a:pPr algn="just"/>
            <a:endParaRPr lang="en-US" altLang="ko-KR" b="1" dirty="0" smtClean="0"/>
          </a:p>
          <a:p>
            <a:pPr algn="just"/>
            <a:r>
              <a:rPr lang="en-US" altLang="ko-KR" b="1" dirty="0" smtClean="0"/>
              <a:t>‘2022_CT_Renewal(IAC No. </a:t>
            </a:r>
            <a:r>
              <a:rPr lang="en-US" altLang="ko-KR" b="1" dirty="0" smtClean="0">
                <a:solidFill>
                  <a:srgbClr val="FF0000"/>
                </a:solidFill>
              </a:rPr>
              <a:t>IAC</a:t>
            </a:r>
            <a:r>
              <a:rPr lang="ko-KR" altLang="en-US" b="1" dirty="0" smtClean="0">
                <a:solidFill>
                  <a:srgbClr val="FF0000"/>
                </a:solidFill>
              </a:rPr>
              <a:t>번호</a:t>
            </a:r>
            <a:r>
              <a:rPr lang="en-US" altLang="ko-KR" b="1" dirty="0" smtClean="0"/>
              <a:t>)</a:t>
            </a:r>
          </a:p>
        </p:txBody>
      </p:sp>
      <p:cxnSp>
        <p:nvCxnSpPr>
          <p:cNvPr id="11" name="직선 연결선 10"/>
          <p:cNvCxnSpPr/>
          <p:nvPr/>
        </p:nvCxnSpPr>
        <p:spPr>
          <a:xfrm flipV="1">
            <a:off x="3121269" y="2426677"/>
            <a:ext cx="1960684" cy="110783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제목 1"/>
          <p:cNvSpPr>
            <a:spLocks noGrp="1"/>
          </p:cNvSpPr>
          <p:nvPr>
            <p:ph type="title"/>
          </p:nvPr>
        </p:nvSpPr>
        <p:spPr>
          <a:xfrm>
            <a:off x="391379" y="716819"/>
            <a:ext cx="10515600" cy="672366"/>
          </a:xfrm>
        </p:spPr>
        <p:txBody>
          <a:bodyPr>
            <a:normAutofit/>
          </a:bodyPr>
          <a:lstStyle/>
          <a:p>
            <a:r>
              <a:rPr lang="en-US" altLang="ko-KR" sz="2800" dirty="0" smtClean="0">
                <a:latin typeface="+mn-ea"/>
                <a:ea typeface="+mn-ea"/>
              </a:rPr>
              <a:t>3. </a:t>
            </a:r>
            <a:r>
              <a:rPr lang="ko-KR" altLang="en-US" sz="2800" dirty="0" smtClean="0">
                <a:latin typeface="+mn-ea"/>
                <a:ea typeface="+mn-ea"/>
              </a:rPr>
              <a:t>파일명 저장</a:t>
            </a:r>
            <a:endParaRPr lang="ko-KR" altLang="en-US" sz="28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1888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1"/>
          <p:cNvSpPr>
            <a:spLocks noGrp="1"/>
          </p:cNvSpPr>
          <p:nvPr>
            <p:ph type="title"/>
          </p:nvPr>
        </p:nvSpPr>
        <p:spPr>
          <a:xfrm>
            <a:off x="373795" y="242031"/>
            <a:ext cx="10515600" cy="672366"/>
          </a:xfrm>
        </p:spPr>
        <p:txBody>
          <a:bodyPr>
            <a:normAutofit/>
          </a:bodyPr>
          <a:lstStyle/>
          <a:p>
            <a:r>
              <a:rPr lang="en-US" altLang="ko-KR" sz="2800" dirty="0" smtClean="0">
                <a:latin typeface="+mn-ea"/>
                <a:ea typeface="+mn-ea"/>
              </a:rPr>
              <a:t>4. </a:t>
            </a:r>
            <a:r>
              <a:rPr lang="ko-KR" altLang="en-US" sz="2800" dirty="0" smtClean="0">
                <a:latin typeface="+mn-ea"/>
                <a:ea typeface="+mn-ea"/>
              </a:rPr>
              <a:t>메일 전송</a:t>
            </a:r>
            <a:endParaRPr lang="ko-KR" altLang="en-US" sz="2800" dirty="0">
              <a:latin typeface="+mn-ea"/>
              <a:ea typeface="+mn-ea"/>
            </a:endParaRPr>
          </a:p>
        </p:txBody>
      </p:sp>
      <p:sp>
        <p:nvSpPr>
          <p:cNvPr id="24" name="제목 1"/>
          <p:cNvSpPr txBox="1">
            <a:spLocks/>
          </p:cNvSpPr>
          <p:nvPr/>
        </p:nvSpPr>
        <p:spPr>
          <a:xfrm>
            <a:off x="699112" y="1696900"/>
            <a:ext cx="10845190" cy="4114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14350" marR="0" lvl="0" indent="-51435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kumimoji="0" lang="ko-KR" altLang="en-US" sz="2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메일 제목</a:t>
            </a:r>
            <a:r>
              <a:rPr kumimoji="0" lang="en-US" altLang="ko-KR" sz="2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: </a:t>
            </a:r>
            <a:r>
              <a:rPr kumimoji="0" lang="en-US" altLang="ko-KR" sz="26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ea"/>
                <a:cs typeface="+mj-cs"/>
              </a:rPr>
              <a:t>CT</a:t>
            </a:r>
            <a:r>
              <a:rPr kumimoji="0" lang="en-US" altLang="ko-KR" sz="2600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+mn-ea"/>
                <a:cs typeface="+mj-cs"/>
              </a:rPr>
              <a:t> renewal(</a:t>
            </a:r>
            <a:r>
              <a:rPr kumimoji="0" lang="ko-KR" altLang="en-US" sz="2600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+mn-ea"/>
                <a:cs typeface="+mj-cs"/>
              </a:rPr>
              <a:t>본인 </a:t>
            </a:r>
            <a:r>
              <a:rPr lang="en-US" altLang="ko-KR" sz="2600" dirty="0" smtClean="0">
                <a:latin typeface="+mn-ea"/>
                <a:cs typeface="+mj-cs"/>
              </a:rPr>
              <a:t>IAC</a:t>
            </a:r>
            <a:r>
              <a:rPr lang="ko-KR" altLang="en-US" sz="2600" dirty="0" smtClean="0">
                <a:latin typeface="+mn-ea"/>
                <a:cs typeface="+mj-cs"/>
              </a:rPr>
              <a:t>번호</a:t>
            </a:r>
            <a:r>
              <a:rPr lang="en-US" altLang="ko-KR" sz="2600" dirty="0" smtClean="0">
                <a:latin typeface="+mn-ea"/>
                <a:cs typeface="+mj-cs"/>
              </a:rPr>
              <a:t>)</a:t>
            </a:r>
          </a:p>
          <a:p>
            <a:pPr marL="514350" marR="0" lvl="0" indent="-51435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endParaRPr lang="en-US" altLang="ko-KR" sz="2600" dirty="0" smtClean="0">
              <a:latin typeface="+mn-ea"/>
              <a:cs typeface="+mj-cs"/>
            </a:endParaRPr>
          </a:p>
          <a:p>
            <a:pPr marL="514350" marR="0" lvl="0" indent="-51435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ko-KR" altLang="en-US" sz="2600" dirty="0" smtClean="0">
                <a:latin typeface="+mn-ea"/>
                <a:cs typeface="+mj-cs"/>
              </a:rPr>
              <a:t>내용</a:t>
            </a:r>
            <a:r>
              <a:rPr lang="en-US" altLang="ko-KR" sz="2600" dirty="0" smtClean="0">
                <a:latin typeface="+mn-ea"/>
                <a:cs typeface="+mj-cs"/>
              </a:rPr>
              <a:t> (</a:t>
            </a:r>
            <a:r>
              <a:rPr lang="ko-KR" altLang="en-US" sz="2600" dirty="0" smtClean="0">
                <a:latin typeface="+mn-ea"/>
                <a:cs typeface="+mj-cs"/>
              </a:rPr>
              <a:t>작성예시</a:t>
            </a:r>
            <a:r>
              <a:rPr lang="en-US" altLang="ko-KR" sz="2600" dirty="0" smtClean="0">
                <a:latin typeface="+mn-ea"/>
                <a:cs typeface="+mj-cs"/>
              </a:rPr>
              <a:t>):</a:t>
            </a:r>
          </a:p>
          <a:p>
            <a:pPr marL="971550" lvl="1" indent="-514350">
              <a:spcBef>
                <a:spcPct val="0"/>
              </a:spcBef>
              <a:defRPr/>
            </a:pPr>
            <a:r>
              <a:rPr lang="en-US" altLang="ko-KR" sz="2200" dirty="0" smtClean="0">
                <a:latin typeface="+mn-ea"/>
                <a:cs typeface="+mj-cs"/>
              </a:rPr>
              <a:t>    Dear </a:t>
            </a:r>
            <a:r>
              <a:rPr lang="en-US" altLang="ko-KR" sz="2200" dirty="0" smtClean="0">
                <a:latin typeface="+mn-ea"/>
                <a:cs typeface="+mj-cs"/>
              </a:rPr>
              <a:t>whom it may concern</a:t>
            </a:r>
          </a:p>
          <a:p>
            <a:pPr marL="971550" lvl="1" indent="-514350">
              <a:spcBef>
                <a:spcPct val="0"/>
              </a:spcBef>
              <a:defRPr/>
            </a:pPr>
            <a:r>
              <a:rPr lang="en-US" altLang="ko-KR" sz="2200" dirty="0" smtClean="0">
                <a:latin typeface="+mn-ea"/>
                <a:cs typeface="+mj-cs"/>
              </a:rPr>
              <a:t>    I </a:t>
            </a:r>
            <a:r>
              <a:rPr lang="en-US" altLang="ko-KR" sz="2200" dirty="0" smtClean="0">
                <a:latin typeface="+mn-ea"/>
                <a:cs typeface="+mj-cs"/>
              </a:rPr>
              <a:t>always appreciate for your effort.</a:t>
            </a:r>
          </a:p>
          <a:p>
            <a:pPr marL="971550" lvl="1" indent="-514350">
              <a:spcBef>
                <a:spcPct val="0"/>
              </a:spcBef>
              <a:defRPr/>
            </a:pPr>
            <a:r>
              <a:rPr lang="en-US" altLang="ko-KR" sz="2200" dirty="0" smtClean="0">
                <a:latin typeface="+mn-ea"/>
                <a:cs typeface="+mj-cs"/>
              </a:rPr>
              <a:t>    I </a:t>
            </a:r>
            <a:r>
              <a:rPr lang="en-US" altLang="ko-KR" sz="2200" dirty="0" smtClean="0">
                <a:latin typeface="+mn-ea"/>
                <a:cs typeface="+mj-cs"/>
              </a:rPr>
              <a:t>send this E-mail for CT renewal. </a:t>
            </a:r>
          </a:p>
          <a:p>
            <a:pPr marL="971550" lvl="1" indent="-514350">
              <a:spcBef>
                <a:spcPct val="0"/>
              </a:spcBef>
              <a:defRPr/>
            </a:pPr>
            <a:r>
              <a:rPr lang="en-US" altLang="ko-KR" sz="2200" dirty="0" smtClean="0">
                <a:latin typeface="+mn-ea"/>
                <a:cs typeface="+mj-cs"/>
              </a:rPr>
              <a:t>    Please </a:t>
            </a:r>
            <a:r>
              <a:rPr lang="en-US" altLang="ko-KR" sz="2200" dirty="0" smtClean="0">
                <a:latin typeface="+mn-ea"/>
                <a:cs typeface="+mj-cs"/>
              </a:rPr>
              <a:t>confirm the application.</a:t>
            </a:r>
          </a:p>
          <a:p>
            <a:pPr marL="971550" lvl="1" indent="-514350">
              <a:spcBef>
                <a:spcPct val="0"/>
              </a:spcBef>
              <a:defRPr/>
            </a:pPr>
            <a:endParaRPr lang="en-US" altLang="ko-KR" sz="2200" dirty="0" smtClean="0">
              <a:latin typeface="+mn-ea"/>
              <a:cs typeface="+mj-cs"/>
            </a:endParaRPr>
          </a:p>
          <a:p>
            <a:pPr marL="971550" lvl="1" indent="-514350">
              <a:spcBef>
                <a:spcPct val="0"/>
              </a:spcBef>
              <a:defRPr/>
            </a:pPr>
            <a:r>
              <a:rPr lang="en-US" altLang="ko-KR" sz="2200" dirty="0" smtClean="0">
                <a:latin typeface="+mn-ea"/>
                <a:cs typeface="+mj-cs"/>
              </a:rPr>
              <a:t>    Thank </a:t>
            </a:r>
            <a:r>
              <a:rPr lang="en-US" altLang="ko-KR" sz="2200" dirty="0" smtClean="0">
                <a:latin typeface="+mn-ea"/>
                <a:cs typeface="+mj-cs"/>
              </a:rPr>
              <a:t>you</a:t>
            </a:r>
          </a:p>
          <a:p>
            <a:pPr marL="971550" lvl="1" indent="-514350">
              <a:spcBef>
                <a:spcPct val="0"/>
              </a:spcBef>
              <a:defRPr/>
            </a:pPr>
            <a:r>
              <a:rPr lang="en-US" altLang="ko-KR" sz="2200" dirty="0" smtClean="0">
                <a:latin typeface="+mn-ea"/>
                <a:cs typeface="+mj-cs"/>
              </a:rPr>
              <a:t>    Best </a:t>
            </a:r>
            <a:r>
              <a:rPr lang="en-US" altLang="ko-KR" sz="2200" dirty="0" smtClean="0">
                <a:latin typeface="+mn-ea"/>
                <a:cs typeface="+mj-cs"/>
              </a:rPr>
              <a:t>regards.</a:t>
            </a:r>
          </a:p>
          <a:p>
            <a:pPr marL="971550" lvl="1" indent="-514350">
              <a:spcBef>
                <a:spcPct val="0"/>
              </a:spcBef>
              <a:defRPr/>
            </a:pPr>
            <a:endParaRPr lang="en-US" altLang="ko-KR" sz="2400" dirty="0" smtClean="0">
              <a:latin typeface="+mn-ea"/>
              <a:cs typeface="+mj-cs"/>
            </a:endParaRPr>
          </a:p>
          <a:p>
            <a:pPr marL="0" marR="0" lvl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600" dirty="0" smtClean="0">
                <a:latin typeface="+mn-ea"/>
                <a:cs typeface="+mj-cs"/>
              </a:rPr>
              <a:t>3) </a:t>
            </a:r>
            <a:r>
              <a:rPr lang="ko-KR" altLang="en-US" sz="2600" dirty="0" smtClean="0">
                <a:latin typeface="+mn-ea"/>
                <a:cs typeface="+mj-cs"/>
              </a:rPr>
              <a:t>작성한 파일 꼭</a:t>
            </a:r>
            <a:r>
              <a:rPr lang="en-US" altLang="ko-KR" sz="2600" dirty="0" smtClean="0">
                <a:latin typeface="+mn-ea"/>
                <a:cs typeface="+mj-cs"/>
              </a:rPr>
              <a:t>!!!</a:t>
            </a:r>
            <a:r>
              <a:rPr lang="ko-KR" altLang="en-US" sz="2600" dirty="0" smtClean="0">
                <a:latin typeface="+mn-ea"/>
                <a:cs typeface="+mj-cs"/>
              </a:rPr>
              <a:t> 첨부</a:t>
            </a:r>
            <a:endParaRPr lang="en-US" altLang="ko-KR" sz="2600" dirty="0" smtClean="0">
              <a:latin typeface="+mn-ea"/>
              <a:cs typeface="+mj-cs"/>
            </a:endParaRPr>
          </a:p>
          <a:p>
            <a:pPr marL="0" marR="0" lvl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ko-KR" sz="2600" dirty="0" smtClean="0">
              <a:latin typeface="+mn-ea"/>
              <a:cs typeface="+mj-cs"/>
            </a:endParaRPr>
          </a:p>
          <a:p>
            <a:pPr marL="0" marR="0" lvl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600" dirty="0" smtClean="0">
                <a:latin typeface="+mn-ea"/>
                <a:cs typeface="+mj-cs"/>
              </a:rPr>
              <a:t>4) </a:t>
            </a:r>
            <a:r>
              <a:rPr lang="ko-KR" altLang="en-US" sz="2600" dirty="0" smtClean="0">
                <a:latin typeface="+mn-ea"/>
                <a:cs typeface="+mj-cs"/>
              </a:rPr>
              <a:t>받는 사람주소 </a:t>
            </a:r>
            <a:r>
              <a:rPr lang="en-US" altLang="ko-KR" sz="2600" dirty="0" smtClean="0">
                <a:latin typeface="+mn-ea"/>
                <a:cs typeface="+mj-cs"/>
              </a:rPr>
              <a:t>:  </a:t>
            </a:r>
            <a:r>
              <a:rPr lang="en-US" altLang="ko-KR" sz="2600" dirty="0" smtClean="0">
                <a:latin typeface="+mn-ea"/>
                <a:hlinkClick r:id="rId2"/>
              </a:rPr>
              <a:t>‘</a:t>
            </a:r>
            <a:r>
              <a:rPr lang="en-US" altLang="ko-KR" sz="2600" b="1" dirty="0" smtClean="0">
                <a:latin typeface="+mn-ea"/>
                <a:hlinkClick r:id="rId2"/>
              </a:rPr>
              <a:t>centraloffice@cytology-iac.org</a:t>
            </a:r>
            <a:r>
              <a:rPr lang="en-US" altLang="ko-KR" sz="2600" b="1" dirty="0" smtClean="0">
                <a:latin typeface="+mn-ea"/>
              </a:rPr>
              <a:t>’ </a:t>
            </a:r>
            <a:r>
              <a:rPr lang="ko-KR" altLang="en-US" sz="2600" dirty="0" smtClean="0">
                <a:latin typeface="+mn-ea"/>
                <a:cs typeface="+mj-cs"/>
              </a:rPr>
              <a:t>로 </a:t>
            </a:r>
            <a:r>
              <a:rPr kumimoji="0" lang="ko-KR" altLang="en-US" sz="2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메일전송</a:t>
            </a:r>
            <a:endParaRPr kumimoji="0" lang="ko-KR" altLang="en-US" sz="2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1888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 cstate="print"/>
          <a:srcRect l="44028" t="4691" r="6250" b="3581"/>
          <a:stretch/>
        </p:blipFill>
        <p:spPr>
          <a:xfrm>
            <a:off x="885411" y="1755389"/>
            <a:ext cx="4480652" cy="4649616"/>
          </a:xfrm>
          <a:prstGeom prst="rect">
            <a:avLst/>
          </a:prstGeom>
        </p:spPr>
      </p:pic>
      <p:cxnSp>
        <p:nvCxnSpPr>
          <p:cNvPr id="6" name="직선 연결선 5"/>
          <p:cNvCxnSpPr>
            <a:endCxn id="7" idx="1"/>
          </p:cNvCxnSpPr>
          <p:nvPr/>
        </p:nvCxnSpPr>
        <p:spPr>
          <a:xfrm>
            <a:off x="2020836" y="3736183"/>
            <a:ext cx="524086" cy="9158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44922" y="3673883"/>
            <a:ext cx="5935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400" b="1" dirty="0" smtClean="0">
                <a:solidFill>
                  <a:srgbClr val="FF0000"/>
                </a:solidFill>
              </a:rPr>
              <a:t>클릭</a:t>
            </a:r>
            <a:endParaRPr lang="en-US" altLang="ko-KR" sz="1400" b="1" dirty="0" smtClean="0">
              <a:solidFill>
                <a:srgbClr val="FF0000"/>
              </a:solidFill>
            </a:endParaRPr>
          </a:p>
        </p:txBody>
      </p:sp>
      <p:sp>
        <p:nvSpPr>
          <p:cNvPr id="14" name="텍스트 개체 틀 4"/>
          <p:cNvSpPr txBox="1">
            <a:spLocks/>
          </p:cNvSpPr>
          <p:nvPr/>
        </p:nvSpPr>
        <p:spPr>
          <a:xfrm>
            <a:off x="359796" y="977974"/>
            <a:ext cx="5183188" cy="4923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dirty="0" smtClean="0"/>
              <a:t>1</a:t>
            </a:r>
            <a:endParaRPr lang="ko-KR" altLang="en-US" dirty="0"/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3" cstate="print"/>
          <a:srcRect l="44236" t="4814" r="5903" b="4197"/>
          <a:stretch/>
        </p:blipFill>
        <p:spPr>
          <a:xfrm>
            <a:off x="6270211" y="1734570"/>
            <a:ext cx="4588933" cy="4710368"/>
          </a:xfrm>
          <a:prstGeom prst="rect">
            <a:avLst/>
          </a:prstGeom>
        </p:spPr>
      </p:pic>
      <p:sp>
        <p:nvSpPr>
          <p:cNvPr id="19" name="텍스트 개체 틀 4"/>
          <p:cNvSpPr txBox="1">
            <a:spLocks/>
          </p:cNvSpPr>
          <p:nvPr/>
        </p:nvSpPr>
        <p:spPr>
          <a:xfrm>
            <a:off x="6052214" y="969182"/>
            <a:ext cx="5183188" cy="4923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7567397" y="4232683"/>
            <a:ext cx="1640747" cy="127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145195" y="110150"/>
            <a:ext cx="10515600" cy="672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dirty="0" smtClean="0">
                <a:latin typeface="+mn-ea"/>
                <a:cs typeface="+mj-cs"/>
              </a:rPr>
              <a:t>5. </a:t>
            </a:r>
            <a:r>
              <a:rPr lang="ko-KR" altLang="en-US" sz="2800" dirty="0" smtClean="0">
                <a:latin typeface="+mn-ea"/>
                <a:cs typeface="+mj-cs"/>
              </a:rPr>
              <a:t>신용카드 결제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507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 cstate="print"/>
          <a:srcRect l="44097" t="5061" r="6112" b="3828"/>
          <a:stretch/>
        </p:blipFill>
        <p:spPr>
          <a:xfrm>
            <a:off x="262467" y="1502144"/>
            <a:ext cx="4504266" cy="4636191"/>
          </a:xfrm>
          <a:prstGeom prst="rect">
            <a:avLst/>
          </a:prstGeom>
        </p:spPr>
      </p:pic>
      <p:sp>
        <p:nvSpPr>
          <p:cNvPr id="6" name="텍스트 개체 틀 4"/>
          <p:cNvSpPr txBox="1">
            <a:spLocks/>
          </p:cNvSpPr>
          <p:nvPr/>
        </p:nvSpPr>
        <p:spPr>
          <a:xfrm>
            <a:off x="-220497" y="758166"/>
            <a:ext cx="5183188" cy="4923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1550723" y="3987799"/>
            <a:ext cx="913077" cy="81263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/>
          <p:cNvCxnSpPr>
            <a:stCxn id="7" idx="3"/>
            <a:endCxn id="9" idx="1"/>
          </p:cNvCxnSpPr>
          <p:nvPr/>
        </p:nvCxnSpPr>
        <p:spPr>
          <a:xfrm>
            <a:off x="2463800" y="4394115"/>
            <a:ext cx="169331" cy="12931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33131" y="4154100"/>
            <a:ext cx="38995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/>
              <a:t>이름은 양식에 입력한 이름과 </a:t>
            </a:r>
            <a:endParaRPr lang="en-US" altLang="ko-KR" sz="1400" b="1" dirty="0" smtClean="0"/>
          </a:p>
          <a:p>
            <a:r>
              <a:rPr lang="ko-KR" altLang="en-US" sz="1400" b="1" dirty="0" smtClean="0"/>
              <a:t>동일하게</a:t>
            </a:r>
            <a:r>
              <a:rPr lang="en-US" altLang="ko-KR" sz="1400" b="1" dirty="0" smtClean="0"/>
              <a:t> </a:t>
            </a:r>
            <a:r>
              <a:rPr lang="ko-KR" altLang="en-US" sz="1400" b="1" dirty="0" smtClean="0"/>
              <a:t>모두 입력한 뒤</a:t>
            </a:r>
            <a:endParaRPr lang="en-US" altLang="ko-KR" sz="1400" b="1" dirty="0" smtClean="0"/>
          </a:p>
          <a:p>
            <a:r>
              <a:rPr lang="ko-KR" altLang="en-US" sz="1400" b="1" dirty="0" smtClean="0"/>
              <a:t> </a:t>
            </a:r>
            <a:r>
              <a:rPr lang="en-US" altLang="ko-KR" sz="1400" b="1" dirty="0" smtClean="0"/>
              <a:t>‘Continue’ </a:t>
            </a:r>
            <a:r>
              <a:rPr lang="ko-KR" altLang="en-US" sz="1400" b="1" dirty="0" smtClean="0"/>
              <a:t>클릭</a:t>
            </a:r>
            <a:endParaRPr lang="en-US" altLang="ko-KR" sz="1400" b="1" dirty="0" smtClean="0"/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3" cstate="print"/>
          <a:srcRect l="44306" t="4814" r="6250" b="54815"/>
          <a:stretch/>
        </p:blipFill>
        <p:spPr>
          <a:xfrm>
            <a:off x="5679810" y="1778000"/>
            <a:ext cx="6028268" cy="2768600"/>
          </a:xfrm>
          <a:prstGeom prst="rect">
            <a:avLst/>
          </a:prstGeom>
        </p:spPr>
      </p:pic>
      <p:sp>
        <p:nvSpPr>
          <p:cNvPr id="21" name="모서리가 둥근 직사각형 20"/>
          <p:cNvSpPr/>
          <p:nvPr/>
        </p:nvSpPr>
        <p:spPr>
          <a:xfrm>
            <a:off x="7358191" y="3891632"/>
            <a:ext cx="913077" cy="2624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텍스트 개체 틀 4"/>
          <p:cNvSpPr txBox="1">
            <a:spLocks/>
          </p:cNvSpPr>
          <p:nvPr/>
        </p:nvSpPr>
        <p:spPr>
          <a:xfrm>
            <a:off x="6136342" y="758166"/>
            <a:ext cx="5183188" cy="4923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dirty="0" smtClean="0"/>
              <a:t>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92195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/>
          <a:srcRect l="61245" t="33764" r="23185" b="31316"/>
          <a:stretch/>
        </p:blipFill>
        <p:spPr>
          <a:xfrm>
            <a:off x="635575" y="1636551"/>
            <a:ext cx="3277002" cy="4133832"/>
          </a:xfrm>
          <a:prstGeom prst="rect">
            <a:avLst/>
          </a:prstGeom>
        </p:spPr>
      </p:pic>
      <p:sp>
        <p:nvSpPr>
          <p:cNvPr id="5" name="텍스트 개체 틀 4"/>
          <p:cNvSpPr txBox="1">
            <a:spLocks/>
          </p:cNvSpPr>
          <p:nvPr/>
        </p:nvSpPr>
        <p:spPr>
          <a:xfrm>
            <a:off x="-356154" y="749699"/>
            <a:ext cx="5183188" cy="4923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dirty="0" smtClean="0"/>
              <a:t>5</a:t>
            </a:r>
            <a:endParaRPr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706265" y="4865986"/>
            <a:ext cx="3004089" cy="62041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/>
          <p:cNvCxnSpPr/>
          <p:nvPr/>
        </p:nvCxnSpPr>
        <p:spPr>
          <a:xfrm flipV="1">
            <a:off x="3736731" y="4378570"/>
            <a:ext cx="633046" cy="59787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57905" y="3776533"/>
            <a:ext cx="2070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600" b="1" dirty="0" err="1" smtClean="0"/>
              <a:t>모든정보</a:t>
            </a:r>
            <a:r>
              <a:rPr lang="ko-KR" altLang="en-US" sz="1600" b="1" dirty="0" smtClean="0"/>
              <a:t> 입력한 후 </a:t>
            </a:r>
            <a:r>
              <a:rPr lang="en-US" altLang="ko-KR" sz="1600" b="1" dirty="0" smtClean="0"/>
              <a:t>‘Payment Info’ </a:t>
            </a:r>
            <a:r>
              <a:rPr lang="ko-KR" altLang="en-US" sz="1600" b="1" dirty="0" smtClean="0"/>
              <a:t>클릭</a:t>
            </a:r>
            <a:endParaRPr lang="en-US" altLang="ko-KR" sz="1600" b="1" dirty="0" smtClean="0"/>
          </a:p>
        </p:txBody>
      </p:sp>
      <p:sp>
        <p:nvSpPr>
          <p:cNvPr id="13" name="텍스트 개체 틀 4"/>
          <p:cNvSpPr txBox="1">
            <a:spLocks/>
          </p:cNvSpPr>
          <p:nvPr/>
        </p:nvSpPr>
        <p:spPr>
          <a:xfrm>
            <a:off x="5157122" y="749699"/>
            <a:ext cx="5183188" cy="4923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dirty="0" smtClean="0"/>
              <a:t>6</a:t>
            </a:r>
            <a:endParaRPr lang="ko-KR" altLang="en-US" dirty="0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3" cstate="print"/>
          <a:srcRect l="61143" t="33778" r="23143" b="43238"/>
          <a:stretch/>
        </p:blipFill>
        <p:spPr>
          <a:xfrm>
            <a:off x="6106402" y="1537678"/>
            <a:ext cx="3828906" cy="31501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257905" y="2079618"/>
            <a:ext cx="17846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600" b="1" dirty="0" smtClean="0"/>
              <a:t>카드번호</a:t>
            </a:r>
            <a:endParaRPr lang="en-US" altLang="ko-KR" sz="1600" b="1" dirty="0"/>
          </a:p>
          <a:p>
            <a:pPr algn="just"/>
            <a:r>
              <a:rPr lang="ko-KR" altLang="en-US" sz="1600" b="1" dirty="0" smtClean="0"/>
              <a:t>유효기간 월</a:t>
            </a:r>
            <a:r>
              <a:rPr lang="en-US" altLang="ko-KR" sz="1600" b="1" dirty="0" smtClean="0"/>
              <a:t>/</a:t>
            </a:r>
            <a:r>
              <a:rPr lang="ko-KR" altLang="en-US" sz="1600" b="1" dirty="0" smtClean="0"/>
              <a:t>년</a:t>
            </a:r>
            <a:endParaRPr lang="en-US" altLang="ko-KR" sz="1600" b="1" dirty="0" smtClean="0"/>
          </a:p>
          <a:p>
            <a:pPr algn="just"/>
            <a:r>
              <a:rPr lang="en-US" altLang="ko-KR" sz="1600" b="1" dirty="0" smtClean="0"/>
              <a:t>CVC</a:t>
            </a:r>
            <a:r>
              <a:rPr lang="ko-KR" altLang="en-US" sz="1600" b="1" dirty="0" smtClean="0"/>
              <a:t>번호 입력 후 </a:t>
            </a:r>
            <a:endParaRPr lang="en-US" altLang="ko-KR" sz="1600" b="1" dirty="0" smtClean="0"/>
          </a:p>
          <a:p>
            <a:pPr algn="just"/>
            <a:r>
              <a:rPr lang="en-US" altLang="ko-KR" sz="1600" b="1" dirty="0" smtClean="0"/>
              <a:t>‘Pay €12.00’ </a:t>
            </a:r>
          </a:p>
          <a:p>
            <a:pPr algn="just"/>
            <a:r>
              <a:rPr lang="ko-KR" altLang="en-US" sz="1600" b="1" dirty="0" smtClean="0"/>
              <a:t>클릭</a:t>
            </a:r>
            <a:endParaRPr lang="en-US" altLang="ko-KR" sz="1600" b="1" dirty="0" smtClean="0"/>
          </a:p>
        </p:txBody>
      </p:sp>
      <p:cxnSp>
        <p:nvCxnSpPr>
          <p:cNvPr id="17" name="직선 연결선 16"/>
          <p:cNvCxnSpPr>
            <a:stCxn id="14" idx="3"/>
            <a:endCxn id="16" idx="1"/>
          </p:cNvCxnSpPr>
          <p:nvPr/>
        </p:nvCxnSpPr>
        <p:spPr>
          <a:xfrm flipV="1">
            <a:off x="9935308" y="2741338"/>
            <a:ext cx="322597" cy="37141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88801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그룹 97"/>
          <p:cNvGrpSpPr/>
          <p:nvPr/>
        </p:nvGrpSpPr>
        <p:grpSpPr>
          <a:xfrm>
            <a:off x="619916" y="474786"/>
            <a:ext cx="11355206" cy="5864467"/>
            <a:chOff x="690254" y="685801"/>
            <a:chExt cx="11355206" cy="5864467"/>
          </a:xfrm>
        </p:grpSpPr>
        <p:grpSp>
          <p:nvGrpSpPr>
            <p:cNvPr id="2" name="그룹 30"/>
            <p:cNvGrpSpPr/>
            <p:nvPr/>
          </p:nvGrpSpPr>
          <p:grpSpPr>
            <a:xfrm>
              <a:off x="690254" y="685801"/>
              <a:ext cx="6167746" cy="5106444"/>
              <a:chOff x="395536" y="1464371"/>
              <a:chExt cx="6480720" cy="5060973"/>
            </a:xfrm>
          </p:grpSpPr>
          <p:sp>
            <p:nvSpPr>
              <p:cNvPr id="4" name="내용 개체 틀 4"/>
              <p:cNvSpPr txBox="1">
                <a:spLocks/>
              </p:cNvSpPr>
              <p:nvPr/>
            </p:nvSpPr>
            <p:spPr>
              <a:xfrm>
                <a:off x="395536" y="1628800"/>
                <a:ext cx="6480720" cy="48965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285750" indent="-285750">
                  <a:spcBef>
                    <a:spcPct val="20000"/>
                  </a:spcBef>
                  <a:buFont typeface="Wingdings" pitchFamily="2" charset="2"/>
                  <a:buChar char="§"/>
                </a:pPr>
                <a:endParaRPr lang="ko-KR" altLang="en-US" sz="1600" b="1" dirty="0">
                  <a:solidFill>
                    <a:srgbClr val="4F81BD">
                      <a:lumMod val="50000"/>
                    </a:srgbClr>
                  </a:solidFill>
                  <a:latin typeface="Times New Roman" pitchFamily="18" charset="0"/>
                  <a:ea typeface="굴림체" pitchFamily="49" charset="-127"/>
                  <a:cs typeface="Times New Roman" pitchFamily="18" charset="0"/>
                </a:endParaRPr>
              </a:p>
            </p:txBody>
          </p:sp>
          <p:sp>
            <p:nvSpPr>
              <p:cNvPr id="14" name="순서도: 처리 13"/>
              <p:cNvSpPr/>
              <p:nvPr/>
            </p:nvSpPr>
            <p:spPr>
              <a:xfrm>
                <a:off x="930546" y="1464371"/>
                <a:ext cx="3257319" cy="505412"/>
              </a:xfrm>
              <a:prstGeom prst="flowChartProcess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600" b="1" dirty="0" smtClean="0">
                    <a:solidFill>
                      <a:prstClr val="black"/>
                    </a:solidFill>
                  </a:rPr>
                  <a:t>세포병리사회 홈페이지  로그인</a:t>
                </a:r>
                <a:endParaRPr lang="ko-KR" altLang="en-US" sz="1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236513" y="3632836"/>
                <a:ext cx="1549610" cy="457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b="1" dirty="0" smtClean="0">
                    <a:solidFill>
                      <a:prstClr val="black"/>
                    </a:solidFill>
                  </a:rPr>
                  <a:t>개인별 </a:t>
                </a:r>
                <a:r>
                  <a:rPr lang="ko-KR" altLang="en-US" sz="1200" b="1" dirty="0" err="1" smtClean="0">
                    <a:solidFill>
                      <a:prstClr val="black"/>
                    </a:solidFill>
                  </a:rPr>
                  <a:t>갱신년도</a:t>
                </a:r>
                <a:r>
                  <a:rPr lang="ko-KR" altLang="en-US" sz="1200" b="1" dirty="0" smtClean="0">
                    <a:solidFill>
                      <a:prstClr val="black"/>
                    </a:solidFill>
                  </a:rPr>
                  <a:t> 안내</a:t>
                </a:r>
                <a:endParaRPr lang="ko-KR" altLang="en-US" sz="12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순서도: 처리 26"/>
              <p:cNvSpPr/>
              <p:nvPr/>
            </p:nvSpPr>
            <p:spPr>
              <a:xfrm>
                <a:off x="918035" y="2459139"/>
                <a:ext cx="3297547" cy="530183"/>
              </a:xfrm>
              <a:prstGeom prst="flowChartProcess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b="1" dirty="0" smtClean="0">
                    <a:solidFill>
                      <a:prstClr val="black"/>
                    </a:solidFill>
                  </a:rPr>
                  <a:t> </a:t>
                </a:r>
                <a:r>
                  <a:rPr lang="ko-KR" altLang="en-US" sz="1600" b="1" dirty="0" smtClean="0">
                    <a:solidFill>
                      <a:prstClr val="black"/>
                    </a:solidFill>
                  </a:rPr>
                  <a:t>학회소식</a:t>
                </a:r>
                <a:r>
                  <a:rPr lang="en-US" altLang="ko-KR" sz="1600" b="1" dirty="0" smtClean="0">
                    <a:solidFill>
                      <a:prstClr val="black"/>
                    </a:solidFill>
                    <a:sym typeface="Wingdings" pitchFamily="2" charset="2"/>
                  </a:rPr>
                  <a:t> </a:t>
                </a:r>
                <a:endParaRPr lang="ko-KR" altLang="en-US" sz="1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순서도: 처리 28"/>
              <p:cNvSpPr/>
              <p:nvPr/>
            </p:nvSpPr>
            <p:spPr>
              <a:xfrm>
                <a:off x="964606" y="5609930"/>
                <a:ext cx="3260212" cy="507724"/>
              </a:xfrm>
              <a:prstGeom prst="flowChartProcess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b="1" dirty="0" smtClean="0">
                    <a:solidFill>
                      <a:prstClr val="black"/>
                    </a:solidFill>
                  </a:rPr>
                  <a:t>IAC </a:t>
                </a:r>
                <a:r>
                  <a:rPr lang="ko-KR" altLang="en-US" sz="1400" b="1" dirty="0" smtClean="0">
                    <a:solidFill>
                      <a:prstClr val="black"/>
                    </a:solidFill>
                  </a:rPr>
                  <a:t>갱신 신고 안내</a:t>
                </a:r>
                <a:endParaRPr lang="ko-KR" altLang="en-US" sz="1400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59" name="직선 연결선 58"/>
              <p:cNvCxnSpPr/>
              <p:nvPr/>
            </p:nvCxnSpPr>
            <p:spPr>
              <a:xfrm rot="5400000">
                <a:off x="2345567" y="2234764"/>
                <a:ext cx="432048" cy="0"/>
              </a:xfrm>
              <a:prstGeom prst="line">
                <a:avLst/>
              </a:prstGeom>
              <a:ln w="1905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직선 연결선 84"/>
              <p:cNvCxnSpPr/>
              <p:nvPr/>
            </p:nvCxnSpPr>
            <p:spPr>
              <a:xfrm rot="5400000">
                <a:off x="2345567" y="3236874"/>
                <a:ext cx="432048" cy="0"/>
              </a:xfrm>
              <a:prstGeom prst="line">
                <a:avLst/>
              </a:prstGeom>
              <a:ln w="1905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직선 연결선 96"/>
              <p:cNvCxnSpPr/>
              <p:nvPr/>
            </p:nvCxnSpPr>
            <p:spPr>
              <a:xfrm rot="5400000">
                <a:off x="2345567" y="4909966"/>
                <a:ext cx="432048" cy="0"/>
              </a:xfrm>
              <a:prstGeom prst="line">
                <a:avLst/>
              </a:prstGeom>
              <a:ln w="1905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/>
            <p:cNvSpPr txBox="1"/>
            <p:nvPr/>
          </p:nvSpPr>
          <p:spPr>
            <a:xfrm>
              <a:off x="2952729" y="5000637"/>
              <a:ext cx="318459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b="1" dirty="0" smtClean="0">
                  <a:solidFill>
                    <a:prstClr val="black"/>
                  </a:solidFill>
                </a:rPr>
                <a:t> </a:t>
              </a:r>
              <a:endParaRPr lang="ko-KR" altLang="en-US" sz="1100" b="1" dirty="0">
                <a:solidFill>
                  <a:prstClr val="black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8116" r="24342"/>
            <a:stretch>
              <a:fillRect/>
            </a:stretch>
          </p:blipFill>
          <p:spPr bwMode="auto">
            <a:xfrm>
              <a:off x="5814768" y="1951890"/>
              <a:ext cx="6230692" cy="176615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1" name="직사각형 50"/>
            <p:cNvSpPr/>
            <p:nvPr/>
          </p:nvSpPr>
          <p:spPr>
            <a:xfrm>
              <a:off x="6093071" y="2558560"/>
              <a:ext cx="527538" cy="17584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cxnSp>
          <p:nvCxnSpPr>
            <p:cNvPr id="68" name="직선 연결선 67"/>
            <p:cNvCxnSpPr/>
            <p:nvPr/>
          </p:nvCxnSpPr>
          <p:spPr>
            <a:xfrm flipV="1">
              <a:off x="4642338" y="3323492"/>
              <a:ext cx="1002323" cy="1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순서도: 처리 73"/>
            <p:cNvSpPr/>
            <p:nvPr/>
          </p:nvSpPr>
          <p:spPr>
            <a:xfrm>
              <a:off x="1005915" y="4448905"/>
              <a:ext cx="9360215" cy="2101363"/>
            </a:xfrm>
            <a:prstGeom prst="flowChartProcess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>
                <a:lnSpc>
                  <a:spcPct val="150000"/>
                </a:lnSpc>
                <a:buFont typeface="+mj-lt"/>
                <a:buAutoNum type="arabicPeriod"/>
              </a:pPr>
              <a:r>
                <a:rPr lang="en-US" altLang="ko-KR" b="1" dirty="0" smtClean="0">
                  <a:solidFill>
                    <a:schemeClr val="tx1"/>
                  </a:solidFill>
                  <a:latin typeface="+mn-ea"/>
                </a:rPr>
                <a:t>IAC </a:t>
              </a:r>
              <a:r>
                <a:rPr lang="ko-KR" altLang="en-US" b="1" dirty="0" smtClean="0">
                  <a:solidFill>
                    <a:schemeClr val="tx1"/>
                  </a:solidFill>
                  <a:latin typeface="+mn-ea"/>
                </a:rPr>
                <a:t>홈페이지</a:t>
              </a:r>
              <a:r>
                <a:rPr lang="en-US" altLang="ko-KR" b="1" dirty="0" smtClean="0">
                  <a:solidFill>
                    <a:schemeClr val="tx1"/>
                  </a:solidFill>
                  <a:latin typeface="+mn-ea"/>
                </a:rPr>
                <a:t> IAC </a:t>
              </a:r>
              <a:r>
                <a:rPr lang="ko-KR" altLang="en-US" b="1" dirty="0" smtClean="0">
                  <a:solidFill>
                    <a:schemeClr val="tx1"/>
                  </a:solidFill>
                  <a:latin typeface="+mn-ea"/>
                </a:rPr>
                <a:t>자격 갱신 양식 다운로드</a:t>
              </a:r>
              <a:endParaRPr lang="en-US" altLang="ko-KR" b="1" dirty="0" smtClean="0">
                <a:solidFill>
                  <a:schemeClr val="tx1"/>
                </a:solidFill>
                <a:latin typeface="+mn-ea"/>
              </a:endParaRPr>
            </a:p>
            <a:p>
              <a:pPr marL="457200" indent="-457200">
                <a:lnSpc>
                  <a:spcPct val="150000"/>
                </a:lnSpc>
                <a:buFont typeface="+mj-lt"/>
                <a:buAutoNum type="arabicPeriod"/>
              </a:pPr>
              <a:r>
                <a:rPr lang="ko-KR" altLang="en-US" b="1" dirty="0" smtClean="0">
                  <a:solidFill>
                    <a:schemeClr val="tx1"/>
                  </a:solidFill>
                  <a:latin typeface="+mn-ea"/>
                </a:rPr>
                <a:t>홈페이지 </a:t>
              </a:r>
              <a:r>
                <a:rPr lang="ko-KR" altLang="en-US" b="1" dirty="0" err="1" smtClean="0">
                  <a:solidFill>
                    <a:schemeClr val="tx1"/>
                  </a:solidFill>
                  <a:latin typeface="+mn-ea"/>
                </a:rPr>
                <a:t>마이페이지</a:t>
              </a:r>
              <a:r>
                <a:rPr lang="ko-KR" altLang="en-US" b="1" dirty="0" smtClean="0">
                  <a:solidFill>
                    <a:schemeClr val="tx1"/>
                  </a:solidFill>
                  <a:latin typeface="+mn-ea"/>
                </a:rPr>
                <a:t> 평점이수현황에서 </a:t>
              </a:r>
              <a:r>
                <a:rPr lang="en-US" altLang="ko-KR" b="1" dirty="0" smtClean="0">
                  <a:solidFill>
                    <a:schemeClr val="tx1"/>
                  </a:solidFill>
                  <a:latin typeface="+mn-ea"/>
                </a:rPr>
                <a:t>4</a:t>
              </a:r>
              <a:r>
                <a:rPr lang="ko-KR" altLang="en-US" b="1" dirty="0" smtClean="0">
                  <a:solidFill>
                    <a:schemeClr val="tx1"/>
                  </a:solidFill>
                  <a:latin typeface="+mn-ea"/>
                </a:rPr>
                <a:t>년치 평점이수내역 확인</a:t>
              </a:r>
              <a:r>
                <a:rPr lang="en-US" altLang="ko-KR" b="1" dirty="0" smtClean="0">
                  <a:solidFill>
                    <a:schemeClr val="tx1"/>
                  </a:solidFill>
                  <a:latin typeface="+mn-ea"/>
                </a:rPr>
                <a:t>.</a:t>
              </a:r>
            </a:p>
            <a:p>
              <a:pPr marL="457200" indent="-457200">
                <a:lnSpc>
                  <a:spcPct val="150000"/>
                </a:lnSpc>
                <a:buFont typeface="+mj-lt"/>
                <a:buAutoNum type="arabicPeriod"/>
              </a:pPr>
              <a:r>
                <a:rPr lang="en-US" altLang="ko-KR" b="1" dirty="0" smtClean="0">
                  <a:solidFill>
                    <a:schemeClr val="tx1"/>
                  </a:solidFill>
                  <a:latin typeface="+mn-ea"/>
                </a:rPr>
                <a:t>IAC </a:t>
              </a:r>
              <a:r>
                <a:rPr lang="ko-KR" altLang="en-US" b="1" dirty="0" smtClean="0">
                  <a:solidFill>
                    <a:schemeClr val="tx1"/>
                  </a:solidFill>
                  <a:latin typeface="+mn-ea"/>
                </a:rPr>
                <a:t>자격</a:t>
              </a:r>
              <a:r>
                <a:rPr lang="en-US" altLang="ko-KR" b="1" dirty="0" smtClean="0">
                  <a:solidFill>
                    <a:schemeClr val="tx1"/>
                  </a:solidFill>
                  <a:latin typeface="+mn-ea"/>
                </a:rPr>
                <a:t> </a:t>
              </a:r>
              <a:r>
                <a:rPr lang="ko-KR" altLang="en-US" b="1" dirty="0" smtClean="0">
                  <a:solidFill>
                    <a:schemeClr val="tx1"/>
                  </a:solidFill>
                  <a:latin typeface="+mn-ea"/>
                </a:rPr>
                <a:t>갱신 양식에 맞게 작성</a:t>
              </a:r>
              <a:endParaRPr lang="en-US" altLang="ko-KR" b="1" dirty="0" smtClean="0">
                <a:solidFill>
                  <a:schemeClr val="tx1"/>
                </a:solidFill>
                <a:latin typeface="+mn-ea"/>
              </a:endParaRPr>
            </a:p>
            <a:p>
              <a:pPr marL="457200" indent="-457200">
                <a:lnSpc>
                  <a:spcPct val="150000"/>
                </a:lnSpc>
                <a:buFont typeface="+mj-lt"/>
                <a:buAutoNum type="arabicPeriod"/>
              </a:pPr>
              <a:r>
                <a:rPr lang="en-US" altLang="ko-KR" b="1" dirty="0" smtClean="0">
                  <a:solidFill>
                    <a:schemeClr val="tx1"/>
                  </a:solidFill>
                  <a:latin typeface="+mn-ea"/>
                  <a:hlinkClick r:id="rId4"/>
                </a:rPr>
                <a:t>centraloffice@cytology-iac.org</a:t>
              </a:r>
              <a:r>
                <a:rPr lang="ko-KR" altLang="en-US" b="1" dirty="0" smtClean="0">
                  <a:solidFill>
                    <a:schemeClr val="tx1"/>
                  </a:solidFill>
                  <a:latin typeface="+mn-ea"/>
                </a:rPr>
                <a:t> </a:t>
              </a:r>
              <a:r>
                <a:rPr lang="ko-KR" altLang="en-US" b="1" dirty="0" err="1" smtClean="0">
                  <a:solidFill>
                    <a:schemeClr val="tx1"/>
                  </a:solidFill>
                  <a:latin typeface="+mn-ea"/>
                </a:rPr>
                <a:t>로</a:t>
              </a:r>
              <a:r>
                <a:rPr lang="ko-KR" altLang="en-US" b="1" dirty="0" smtClean="0">
                  <a:solidFill>
                    <a:schemeClr val="tx1"/>
                  </a:solidFill>
                  <a:latin typeface="+mn-ea"/>
                </a:rPr>
                <a:t> 첨부파일 하시어 메일전송</a:t>
              </a:r>
              <a:endParaRPr lang="en-US" altLang="ko-KR" b="1" dirty="0" smtClean="0">
                <a:solidFill>
                  <a:schemeClr val="tx1"/>
                </a:solidFill>
                <a:latin typeface="+mn-ea"/>
              </a:endParaRPr>
            </a:p>
            <a:p>
              <a:pPr marL="457200" indent="-457200">
                <a:lnSpc>
                  <a:spcPct val="150000"/>
                </a:lnSpc>
                <a:buFont typeface="+mj-lt"/>
                <a:buAutoNum type="arabicPeriod"/>
              </a:pPr>
              <a:r>
                <a:rPr lang="en-US" altLang="ko-KR" b="1" dirty="0" smtClean="0">
                  <a:solidFill>
                    <a:schemeClr val="tx1"/>
                  </a:solidFill>
                  <a:latin typeface="+mn-ea"/>
                </a:rPr>
                <a:t>IAC </a:t>
              </a:r>
              <a:r>
                <a:rPr lang="ko-KR" altLang="en-US" b="1" dirty="0" err="1" smtClean="0">
                  <a:solidFill>
                    <a:schemeClr val="tx1"/>
                  </a:solidFill>
                  <a:latin typeface="+mn-ea"/>
                </a:rPr>
                <a:t>홈페이지내</a:t>
              </a:r>
              <a:r>
                <a:rPr lang="ko-KR" altLang="en-US" b="1" dirty="0" smtClean="0">
                  <a:solidFill>
                    <a:schemeClr val="tx1"/>
                  </a:solidFill>
                  <a:latin typeface="+mn-ea"/>
                </a:rPr>
                <a:t> 신용카드 결제</a:t>
              </a:r>
              <a:r>
                <a:rPr lang="en-US" altLang="ko-KR" b="1" dirty="0" smtClean="0">
                  <a:solidFill>
                    <a:schemeClr val="tx1"/>
                  </a:solidFill>
                  <a:latin typeface="+mn-ea"/>
                </a:rPr>
                <a:t> </a:t>
              </a:r>
              <a:endParaRPr lang="en-US" altLang="ko-KR" b="1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76" name="순서도: 판단 75"/>
            <p:cNvSpPr/>
            <p:nvPr/>
          </p:nvSpPr>
          <p:spPr>
            <a:xfrm>
              <a:off x="940775" y="2744878"/>
              <a:ext cx="3622431" cy="1141322"/>
            </a:xfrm>
            <a:prstGeom prst="flowChartDecision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>
                  <a:solidFill>
                    <a:prstClr val="black"/>
                  </a:solidFill>
                </a:rPr>
                <a:t>IAC </a:t>
              </a:r>
              <a:r>
                <a:rPr lang="ko-KR" altLang="en-US" b="1" dirty="0" smtClean="0">
                  <a:solidFill>
                    <a:prstClr val="black"/>
                  </a:solidFill>
                </a:rPr>
                <a:t>갱신</a:t>
              </a:r>
              <a:r>
                <a:rPr lang="en-US" altLang="ko-KR" b="1" dirty="0" smtClean="0">
                  <a:solidFill>
                    <a:prstClr val="black"/>
                  </a:solidFill>
                </a:rPr>
                <a:t> </a:t>
              </a:r>
              <a:r>
                <a:rPr lang="ko-KR" altLang="en-US" b="1" dirty="0" smtClean="0">
                  <a:solidFill>
                    <a:prstClr val="black"/>
                  </a:solidFill>
                </a:rPr>
                <a:t>신고 안내</a:t>
              </a:r>
              <a:endParaRPr lang="ko-KR" alt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7156940" y="3376244"/>
              <a:ext cx="1019906" cy="1758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8392" y="400294"/>
            <a:ext cx="10515600" cy="1325563"/>
          </a:xfrm>
        </p:spPr>
        <p:txBody>
          <a:bodyPr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9791" y="946394"/>
            <a:ext cx="3539067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altLang="ko-KR" dirty="0" smtClean="0">
                <a:latin typeface="+mn-ea"/>
              </a:rPr>
              <a:t>IAC </a:t>
            </a:r>
            <a:r>
              <a:rPr lang="ko-KR" altLang="en-US" dirty="0" smtClean="0">
                <a:latin typeface="+mn-ea"/>
              </a:rPr>
              <a:t>자격 갱신 양식 다운로드 및 작성</a:t>
            </a:r>
            <a:r>
              <a:rPr lang="en-US" altLang="ko-KR" dirty="0" smtClean="0">
                <a:latin typeface="+mn-ea"/>
              </a:rPr>
              <a:t/>
            </a:r>
            <a:br>
              <a:rPr lang="en-US" altLang="ko-KR" dirty="0" smtClean="0">
                <a:latin typeface="+mn-ea"/>
              </a:rPr>
            </a:br>
            <a:endParaRPr lang="en-US" altLang="ko-KR" sz="2400" dirty="0" smtClean="0">
              <a:latin typeface="+mn-ea"/>
            </a:endParaRPr>
          </a:p>
          <a:p>
            <a:pPr marL="457200" indent="-457200">
              <a:buAutoNum type="arabicPeriod"/>
            </a:pPr>
            <a:endParaRPr lang="en-US" altLang="ko-KR" sz="2400" dirty="0">
              <a:latin typeface="+mn-ea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4578512" y="243535"/>
            <a:ext cx="7396611" cy="6122095"/>
            <a:chOff x="4516965" y="1579967"/>
            <a:chExt cx="6552739" cy="5145742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2" cstate="print"/>
            <a:srcRect l="-139" t="2465" r="49477" b="3822"/>
            <a:stretch/>
          </p:blipFill>
          <p:spPr>
            <a:xfrm>
              <a:off x="4516965" y="1579967"/>
              <a:ext cx="4922309" cy="5145742"/>
            </a:xfrm>
            <a:prstGeom prst="rect">
              <a:avLst/>
            </a:prstGeom>
          </p:spPr>
        </p:pic>
        <p:sp>
          <p:nvSpPr>
            <p:cNvPr id="5" name="모서리가 둥근 직사각형 4"/>
            <p:cNvSpPr/>
            <p:nvPr/>
          </p:nvSpPr>
          <p:spPr>
            <a:xfrm>
              <a:off x="5875536" y="3621525"/>
              <a:ext cx="2219672" cy="11200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320372" y="3304089"/>
              <a:ext cx="2749332" cy="491515"/>
            </a:xfrm>
            <a:prstGeom prst="rect">
              <a:avLst/>
            </a:prstGeom>
            <a:solidFill>
              <a:srgbClr val="D3EF05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ko-KR" altLang="en-US" sz="1600" b="1" dirty="0" smtClean="0">
                  <a:solidFill>
                    <a:schemeClr val="tx1"/>
                  </a:solidFill>
                </a:rPr>
                <a:t>클릭하여 갱신양식을 다운로드 합니다</a:t>
              </a:r>
              <a:r>
                <a:rPr lang="en-US" altLang="ko-KR" sz="1600" dirty="0" smtClean="0"/>
                <a:t>.</a:t>
              </a:r>
              <a:endParaRPr lang="ko-KR" altLang="en-US" sz="1600" dirty="0"/>
            </a:p>
          </p:txBody>
        </p:sp>
        <p:cxnSp>
          <p:nvCxnSpPr>
            <p:cNvPr id="8" name="직선 연결선 7"/>
            <p:cNvCxnSpPr>
              <a:stCxn id="5" idx="3"/>
              <a:endCxn id="6" idx="1"/>
            </p:cNvCxnSpPr>
            <p:nvPr/>
          </p:nvCxnSpPr>
          <p:spPr>
            <a:xfrm flipV="1">
              <a:off x="8095208" y="3549847"/>
              <a:ext cx="225164" cy="127679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30513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73795" y="154111"/>
            <a:ext cx="10515600" cy="672366"/>
          </a:xfrm>
        </p:spPr>
        <p:txBody>
          <a:bodyPr>
            <a:normAutofit/>
          </a:bodyPr>
          <a:lstStyle/>
          <a:p>
            <a:r>
              <a:rPr lang="en-US" altLang="ko-KR" sz="2800" dirty="0" smtClean="0">
                <a:latin typeface="+mn-ea"/>
                <a:ea typeface="+mn-ea"/>
              </a:rPr>
              <a:t>2. IAC </a:t>
            </a:r>
            <a:r>
              <a:rPr lang="ko-KR" altLang="en-US" sz="2800" dirty="0" smtClean="0">
                <a:latin typeface="+mn-ea"/>
                <a:ea typeface="+mn-ea"/>
              </a:rPr>
              <a:t>작성 방법 </a:t>
            </a:r>
            <a:endParaRPr lang="ko-KR" altLang="en-US" sz="2800" dirty="0">
              <a:latin typeface="+mn-ea"/>
              <a:ea typeface="+mn-ea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>
          <a:xfrm>
            <a:off x="839788" y="1424354"/>
            <a:ext cx="5157787" cy="483577"/>
          </a:xfrm>
        </p:spPr>
        <p:txBody>
          <a:bodyPr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14215" y="1063869"/>
            <a:ext cx="5736276" cy="5455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모서리가 둥근 직사각형 7"/>
          <p:cNvSpPr/>
          <p:nvPr/>
        </p:nvSpPr>
        <p:spPr>
          <a:xfrm>
            <a:off x="653556" y="4008385"/>
            <a:ext cx="2872159" cy="108236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646610" y="1934306"/>
            <a:ext cx="5108706" cy="32316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1200" b="1" dirty="0" smtClean="0"/>
              <a:t>Category 1(</a:t>
            </a:r>
            <a:r>
              <a:rPr lang="ko-KR" altLang="en-US" sz="1200" b="1" dirty="0" smtClean="0"/>
              <a:t>최대</a:t>
            </a:r>
            <a:r>
              <a:rPr lang="en-US" altLang="ko-KR" sz="1200" b="1" dirty="0" smtClean="0"/>
              <a:t>100</a:t>
            </a:r>
            <a:r>
              <a:rPr lang="ko-KR" altLang="en-US" sz="1200" b="1" dirty="0" smtClean="0"/>
              <a:t>점</a:t>
            </a:r>
            <a:r>
              <a:rPr lang="en-US" altLang="ko-KR" sz="1200" b="1" dirty="0" smtClean="0"/>
              <a:t>) :</a:t>
            </a:r>
            <a:r>
              <a:rPr lang="ko-KR" altLang="en-US" sz="1200" b="1" dirty="0" smtClean="0"/>
              <a:t>경력사항으로 </a:t>
            </a:r>
            <a:endParaRPr lang="en-US" altLang="ko-KR" sz="1200" b="1" dirty="0" smtClean="0"/>
          </a:p>
          <a:p>
            <a:pPr algn="just">
              <a:lnSpc>
                <a:spcPct val="150000"/>
              </a:lnSpc>
            </a:pPr>
            <a:r>
              <a:rPr lang="en-US" altLang="ko-KR" sz="1200" b="1" dirty="0"/>
              <a:t> </a:t>
            </a:r>
            <a:r>
              <a:rPr lang="en-US" altLang="ko-KR" sz="1200" b="1" dirty="0" smtClean="0"/>
              <a:t>                               </a:t>
            </a:r>
            <a:r>
              <a:rPr lang="ko-KR" altLang="en-US" sz="1200" b="1" dirty="0" smtClean="0"/>
              <a:t>정규직</a:t>
            </a:r>
            <a:r>
              <a:rPr lang="en-US" altLang="ko-KR" sz="1200" b="1" dirty="0" smtClean="0"/>
              <a:t>= 25</a:t>
            </a:r>
            <a:r>
              <a:rPr lang="ko-KR" altLang="en-US" sz="1200" b="1" dirty="0" smtClean="0"/>
              <a:t>점</a:t>
            </a:r>
            <a:r>
              <a:rPr lang="en-US" altLang="ko-KR" sz="1200" b="1" dirty="0" smtClean="0"/>
              <a:t>/</a:t>
            </a:r>
            <a:r>
              <a:rPr lang="ko-KR" altLang="en-US" sz="1200" b="1" dirty="0" smtClean="0"/>
              <a:t>년 </a:t>
            </a:r>
            <a:r>
              <a:rPr lang="en-US" altLang="ko-KR" sz="1200" b="1" dirty="0" smtClean="0"/>
              <a:t>→ 4</a:t>
            </a:r>
            <a:r>
              <a:rPr lang="ko-KR" altLang="en-US" sz="1200" b="1" dirty="0" smtClean="0"/>
              <a:t>년 </a:t>
            </a:r>
            <a:r>
              <a:rPr lang="en-US" altLang="ko-KR" sz="1200" b="1" dirty="0" smtClean="0"/>
              <a:t>= 100</a:t>
            </a:r>
            <a:r>
              <a:rPr lang="ko-KR" altLang="en-US" sz="1200" b="1" dirty="0" smtClean="0"/>
              <a:t>점</a:t>
            </a:r>
            <a:endParaRPr lang="en-US" altLang="ko-KR" sz="1200" b="1" dirty="0" smtClean="0"/>
          </a:p>
          <a:p>
            <a:pPr algn="just">
              <a:lnSpc>
                <a:spcPct val="150000"/>
              </a:lnSpc>
            </a:pPr>
            <a:r>
              <a:rPr lang="en-US" altLang="ko-KR" sz="1200" b="1" dirty="0"/>
              <a:t> </a:t>
            </a:r>
            <a:r>
              <a:rPr lang="en-US" altLang="ko-KR" sz="1200" b="1" dirty="0" smtClean="0"/>
              <a:t>                               </a:t>
            </a:r>
            <a:r>
              <a:rPr lang="ko-KR" altLang="en-US" sz="1200" b="1" dirty="0" smtClean="0"/>
              <a:t>파트타임</a:t>
            </a:r>
            <a:r>
              <a:rPr lang="en-US" altLang="ko-KR" sz="1200" b="1" dirty="0" smtClean="0"/>
              <a:t>= 15</a:t>
            </a:r>
            <a:r>
              <a:rPr lang="ko-KR" altLang="en-US" sz="1200" b="1" dirty="0" smtClean="0"/>
              <a:t>점</a:t>
            </a:r>
            <a:r>
              <a:rPr lang="en-US" altLang="ko-KR" sz="1200" b="1" dirty="0" smtClean="0"/>
              <a:t>/</a:t>
            </a:r>
            <a:r>
              <a:rPr lang="ko-KR" altLang="en-US" sz="1200" b="1" dirty="0" smtClean="0"/>
              <a:t>년 </a:t>
            </a:r>
            <a:r>
              <a:rPr lang="en-US" altLang="ko-KR" sz="1200" b="1" dirty="0" smtClean="0"/>
              <a:t>→ 4</a:t>
            </a:r>
            <a:r>
              <a:rPr lang="ko-KR" altLang="en-US" sz="1200" b="1" dirty="0" smtClean="0"/>
              <a:t>년 </a:t>
            </a:r>
            <a:r>
              <a:rPr lang="en-US" altLang="ko-KR" sz="1200" b="1" dirty="0" smtClean="0"/>
              <a:t>= 60</a:t>
            </a:r>
            <a:r>
              <a:rPr lang="ko-KR" altLang="en-US" sz="1200" b="1" dirty="0" smtClean="0"/>
              <a:t>점</a:t>
            </a:r>
            <a:endParaRPr lang="en-US" altLang="ko-KR" sz="1200" b="1" dirty="0" smtClean="0"/>
          </a:p>
          <a:p>
            <a:pPr algn="just">
              <a:lnSpc>
                <a:spcPct val="150000"/>
              </a:lnSpc>
            </a:pPr>
            <a:r>
              <a:rPr lang="en-US" altLang="ko-KR" sz="1200" b="1" dirty="0" smtClean="0"/>
              <a:t>Category 2(</a:t>
            </a:r>
            <a:r>
              <a:rPr lang="ko-KR" altLang="en-US" sz="1200" b="1" dirty="0" smtClean="0"/>
              <a:t>최대</a:t>
            </a:r>
            <a:r>
              <a:rPr lang="en-US" altLang="ko-KR" sz="1200" b="1" dirty="0" smtClean="0"/>
              <a:t>140</a:t>
            </a:r>
            <a:r>
              <a:rPr lang="ko-KR" altLang="en-US" sz="1200" b="1" dirty="0" smtClean="0"/>
              <a:t>점</a:t>
            </a:r>
            <a:r>
              <a:rPr lang="en-US" altLang="ko-KR" sz="1200" b="1" dirty="0" smtClean="0"/>
              <a:t>) : </a:t>
            </a:r>
            <a:r>
              <a:rPr lang="ko-KR" altLang="en-US" sz="1200" b="1" dirty="0" smtClean="0"/>
              <a:t>교육관련 활동 </a:t>
            </a:r>
            <a:endParaRPr lang="en-US" altLang="ko-KR" sz="1200" b="1" dirty="0" smtClean="0"/>
          </a:p>
          <a:p>
            <a:r>
              <a:rPr lang="en-US" altLang="ko-KR" sz="1200" b="1" dirty="0"/>
              <a:t> </a:t>
            </a:r>
            <a:r>
              <a:rPr lang="en-US" altLang="ko-KR" sz="1200" b="1" dirty="0" smtClean="0"/>
              <a:t>                              </a:t>
            </a:r>
            <a:r>
              <a:rPr lang="ko-KR" altLang="en-US" sz="1200" b="1" dirty="0" smtClean="0">
                <a:solidFill>
                  <a:srgbClr val="333333"/>
                </a:solidFill>
                <a:latin typeface="+mn-ea"/>
              </a:rPr>
              <a:t> </a:t>
            </a:r>
            <a:r>
              <a:rPr lang="en-US" altLang="ko-KR" sz="1200" b="1" dirty="0" smtClean="0">
                <a:solidFill>
                  <a:srgbClr val="333333"/>
                </a:solidFill>
                <a:latin typeface="+mn-ea"/>
              </a:rPr>
              <a:t>- </a:t>
            </a:r>
            <a:r>
              <a:rPr lang="ko-KR" altLang="en-US" sz="1200" b="1" dirty="0" smtClean="0">
                <a:solidFill>
                  <a:srgbClr val="333333"/>
                </a:solidFill>
                <a:latin typeface="+mn-ea"/>
              </a:rPr>
              <a:t>단기심화과정</a:t>
            </a:r>
            <a:r>
              <a:rPr lang="en-US" altLang="ko-KR" sz="1200" b="1" dirty="0" smtClean="0">
                <a:solidFill>
                  <a:srgbClr val="333333"/>
                </a:solidFill>
                <a:latin typeface="+mn-ea"/>
              </a:rPr>
              <a:t>(8</a:t>
            </a:r>
            <a:r>
              <a:rPr lang="ko-KR" altLang="en-US" sz="1200" b="1" dirty="0" smtClean="0">
                <a:solidFill>
                  <a:srgbClr val="333333"/>
                </a:solidFill>
                <a:latin typeface="+mn-ea"/>
              </a:rPr>
              <a:t>점</a:t>
            </a:r>
            <a:r>
              <a:rPr lang="en-US" altLang="ko-KR" sz="1200" b="1" dirty="0" smtClean="0">
                <a:solidFill>
                  <a:srgbClr val="333333"/>
                </a:solidFill>
                <a:latin typeface="+mn-ea"/>
              </a:rPr>
              <a:t>): Deepening course </a:t>
            </a:r>
          </a:p>
          <a:p>
            <a:r>
              <a:rPr lang="en-US" altLang="ko-KR" sz="1200" b="1" dirty="0" smtClean="0">
                <a:solidFill>
                  <a:srgbClr val="333333"/>
                </a:solidFill>
                <a:latin typeface="+mn-ea"/>
              </a:rPr>
              <a:t>                                - </a:t>
            </a:r>
            <a:r>
              <a:rPr lang="ko-KR" altLang="en-US" sz="1200" b="1" dirty="0" err="1" smtClean="0">
                <a:solidFill>
                  <a:srgbClr val="333333"/>
                </a:solidFill>
                <a:latin typeface="+mn-ea"/>
              </a:rPr>
              <a:t>월례집담회</a:t>
            </a:r>
            <a:r>
              <a:rPr lang="en-US" altLang="ko-KR" sz="1200" b="1" dirty="0" smtClean="0">
                <a:solidFill>
                  <a:srgbClr val="333333"/>
                </a:solidFill>
                <a:latin typeface="+mn-ea"/>
              </a:rPr>
              <a:t>(4</a:t>
            </a:r>
            <a:r>
              <a:rPr lang="ko-KR" altLang="en-US" sz="1200" b="1" dirty="0" smtClean="0">
                <a:solidFill>
                  <a:srgbClr val="333333"/>
                </a:solidFill>
                <a:latin typeface="+mn-ea"/>
              </a:rPr>
              <a:t>점</a:t>
            </a:r>
            <a:r>
              <a:rPr lang="en-US" altLang="ko-KR" sz="1200" b="1" dirty="0" smtClean="0">
                <a:solidFill>
                  <a:srgbClr val="333333"/>
                </a:solidFill>
                <a:latin typeface="+mn-ea"/>
              </a:rPr>
              <a:t>): Local meeting</a:t>
            </a:r>
          </a:p>
          <a:p>
            <a:r>
              <a:rPr lang="ko-KR" altLang="en-US" sz="1200" b="1" dirty="0" smtClean="0">
                <a:solidFill>
                  <a:srgbClr val="333333"/>
                </a:solidFill>
                <a:latin typeface="+mn-ea"/>
              </a:rPr>
              <a:t>                                </a:t>
            </a:r>
            <a:r>
              <a:rPr lang="en-US" altLang="ko-KR" sz="1200" b="1" dirty="0" smtClean="0">
                <a:solidFill>
                  <a:srgbClr val="333333"/>
                </a:solidFill>
                <a:latin typeface="+mn-ea"/>
              </a:rPr>
              <a:t>- </a:t>
            </a:r>
            <a:r>
              <a:rPr lang="ko-KR" altLang="en-US" sz="1200" b="1" dirty="0" smtClean="0">
                <a:solidFill>
                  <a:srgbClr val="333333"/>
                </a:solidFill>
                <a:latin typeface="+mn-ea"/>
              </a:rPr>
              <a:t>대한세포병리학회</a:t>
            </a:r>
            <a:r>
              <a:rPr lang="en-US" altLang="ko-KR" sz="1200" b="1" dirty="0" smtClean="0">
                <a:solidFill>
                  <a:srgbClr val="333333"/>
                </a:solidFill>
                <a:latin typeface="+mn-ea"/>
              </a:rPr>
              <a:t>(8</a:t>
            </a:r>
            <a:r>
              <a:rPr lang="ko-KR" altLang="en-US" sz="1200" b="1" dirty="0" smtClean="0">
                <a:solidFill>
                  <a:srgbClr val="333333"/>
                </a:solidFill>
                <a:latin typeface="+mn-ea"/>
              </a:rPr>
              <a:t>점</a:t>
            </a:r>
            <a:r>
              <a:rPr lang="en-US" altLang="ko-KR" sz="1200" b="1" dirty="0" smtClean="0">
                <a:solidFill>
                  <a:srgbClr val="333333"/>
                </a:solidFill>
                <a:latin typeface="+mn-ea"/>
              </a:rPr>
              <a:t>): National congress</a:t>
            </a:r>
          </a:p>
          <a:p>
            <a:r>
              <a:rPr lang="ko-KR" altLang="en-US" sz="1200" b="1" dirty="0" smtClean="0">
                <a:solidFill>
                  <a:srgbClr val="333333"/>
                </a:solidFill>
                <a:latin typeface="+mn-ea"/>
              </a:rPr>
              <a:t>                                </a:t>
            </a:r>
            <a:r>
              <a:rPr lang="en-US" altLang="ko-KR" sz="1200" b="1" dirty="0" smtClean="0">
                <a:solidFill>
                  <a:srgbClr val="333333"/>
                </a:solidFill>
                <a:latin typeface="+mn-ea"/>
              </a:rPr>
              <a:t>- </a:t>
            </a:r>
            <a:r>
              <a:rPr lang="ko-KR" altLang="en-US" sz="1200" b="1" dirty="0" smtClean="0">
                <a:solidFill>
                  <a:srgbClr val="333333"/>
                </a:solidFill>
                <a:latin typeface="+mn-ea"/>
              </a:rPr>
              <a:t>세포연수교육</a:t>
            </a:r>
            <a:r>
              <a:rPr lang="en-US" altLang="ko-KR" sz="1200" b="1" dirty="0" smtClean="0">
                <a:solidFill>
                  <a:srgbClr val="333333"/>
                </a:solidFill>
                <a:latin typeface="+mn-ea"/>
              </a:rPr>
              <a:t>(10</a:t>
            </a:r>
            <a:r>
              <a:rPr lang="ko-KR" altLang="en-US" sz="1200" b="1" dirty="0" smtClean="0">
                <a:solidFill>
                  <a:srgbClr val="333333"/>
                </a:solidFill>
                <a:latin typeface="+mn-ea"/>
              </a:rPr>
              <a:t>점</a:t>
            </a:r>
            <a:r>
              <a:rPr lang="en-US" altLang="ko-KR" sz="1200" b="1" dirty="0" smtClean="0">
                <a:solidFill>
                  <a:srgbClr val="333333"/>
                </a:solidFill>
                <a:latin typeface="+mn-ea"/>
              </a:rPr>
              <a:t>): Tutorial cytology</a:t>
            </a:r>
          </a:p>
          <a:p>
            <a:r>
              <a:rPr lang="en-US" altLang="ko-KR" sz="1200" b="1" dirty="0" smtClean="0">
                <a:solidFill>
                  <a:srgbClr val="FF0000"/>
                </a:solidFill>
              </a:rPr>
              <a:t>                               (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기타 궁금한 사항은 문의사항에 올려주세요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altLang="ko-KR" sz="1200" b="1" dirty="0"/>
              <a:t>Category </a:t>
            </a:r>
            <a:r>
              <a:rPr lang="en-US" altLang="ko-KR" sz="1200" b="1" dirty="0" smtClean="0"/>
              <a:t>3(</a:t>
            </a:r>
            <a:r>
              <a:rPr lang="ko-KR" altLang="en-US" sz="1200" b="1" dirty="0" smtClean="0"/>
              <a:t>최대</a:t>
            </a:r>
            <a:r>
              <a:rPr lang="en-US" altLang="ko-KR" sz="1200" b="1" dirty="0" smtClean="0"/>
              <a:t>60</a:t>
            </a:r>
            <a:r>
              <a:rPr lang="ko-KR" altLang="en-US" sz="1200" b="1" dirty="0" smtClean="0"/>
              <a:t>점</a:t>
            </a:r>
            <a:r>
              <a:rPr lang="en-US" altLang="ko-KR" sz="1200" b="1" dirty="0" smtClean="0"/>
              <a:t>) </a:t>
            </a:r>
            <a:r>
              <a:rPr lang="en-US" altLang="ko-KR" sz="1200" b="1" dirty="0"/>
              <a:t>: </a:t>
            </a:r>
            <a:r>
              <a:rPr lang="ko-KR" altLang="en-US" sz="1200" b="1" dirty="0" smtClean="0"/>
              <a:t>세포연수 강의 </a:t>
            </a:r>
            <a:r>
              <a:rPr lang="en-US" altLang="ko-KR" sz="1200" b="1" dirty="0" smtClean="0"/>
              <a:t>(</a:t>
            </a:r>
            <a:r>
              <a:rPr lang="ko-KR" altLang="en-US" sz="1200" b="1" dirty="0"/>
              <a:t>강의당 </a:t>
            </a:r>
            <a:r>
              <a:rPr lang="en-US" altLang="ko-KR" sz="1200" b="1" dirty="0"/>
              <a:t>4</a:t>
            </a:r>
            <a:r>
              <a:rPr lang="ko-KR" altLang="en-US" sz="1200" b="1" dirty="0" smtClean="0"/>
              <a:t>점</a:t>
            </a:r>
            <a:r>
              <a:rPr lang="en-US" altLang="ko-KR" sz="1200" b="1" dirty="0" smtClean="0"/>
              <a:t>)</a:t>
            </a:r>
          </a:p>
          <a:p>
            <a:pPr algn="just">
              <a:lnSpc>
                <a:spcPct val="150000"/>
              </a:lnSpc>
            </a:pPr>
            <a:r>
              <a:rPr lang="en-US" altLang="ko-KR" sz="1200" b="1" dirty="0" smtClean="0"/>
              <a:t>Category 4(</a:t>
            </a:r>
            <a:r>
              <a:rPr lang="ko-KR" altLang="en-US" sz="1200" b="1" dirty="0" smtClean="0"/>
              <a:t>최대</a:t>
            </a:r>
            <a:r>
              <a:rPr lang="en-US" altLang="ko-KR" sz="1200" b="1" dirty="0" smtClean="0"/>
              <a:t>80</a:t>
            </a:r>
            <a:r>
              <a:rPr lang="ko-KR" altLang="en-US" sz="1200" b="1" dirty="0" smtClean="0"/>
              <a:t>점</a:t>
            </a:r>
            <a:r>
              <a:rPr lang="en-US" altLang="ko-KR" sz="1200" b="1" dirty="0" smtClean="0"/>
              <a:t>)</a:t>
            </a:r>
            <a:r>
              <a:rPr lang="ko-KR" altLang="en-US" sz="1200" b="1" dirty="0" smtClean="0"/>
              <a:t> </a:t>
            </a:r>
            <a:r>
              <a:rPr lang="en-US" altLang="ko-KR" sz="1200" b="1" dirty="0" smtClean="0"/>
              <a:t>: </a:t>
            </a:r>
            <a:r>
              <a:rPr lang="ko-KR" altLang="en-US" sz="1200" b="1" dirty="0" smtClean="0"/>
              <a:t>책</a:t>
            </a:r>
            <a:r>
              <a:rPr lang="en-US" altLang="ko-KR" sz="1200" b="1" dirty="0" smtClean="0"/>
              <a:t>,</a:t>
            </a:r>
            <a:r>
              <a:rPr lang="ko-KR" altLang="en-US" sz="1200" b="1" dirty="0" smtClean="0"/>
              <a:t> </a:t>
            </a:r>
            <a:r>
              <a:rPr lang="ko-KR" altLang="en-US" sz="1200" b="1" dirty="0"/>
              <a:t>논문 </a:t>
            </a:r>
            <a:r>
              <a:rPr lang="ko-KR" altLang="en-US" sz="1200" b="1" dirty="0" smtClean="0"/>
              <a:t>발행</a:t>
            </a:r>
            <a:r>
              <a:rPr lang="en-US" altLang="ko-KR" sz="1200" b="1" dirty="0"/>
              <a:t>(1</a:t>
            </a:r>
            <a:r>
              <a:rPr lang="ko-KR" altLang="en-US" sz="1200" b="1" dirty="0"/>
              <a:t>건당 </a:t>
            </a:r>
            <a:r>
              <a:rPr lang="en-US" altLang="ko-KR" sz="1200" b="1" dirty="0"/>
              <a:t>40</a:t>
            </a:r>
            <a:r>
              <a:rPr lang="ko-KR" altLang="en-US" sz="1200" b="1" dirty="0" smtClean="0"/>
              <a:t>점</a:t>
            </a:r>
            <a:r>
              <a:rPr lang="en-US" altLang="ko-KR" sz="1200" b="1" dirty="0" smtClean="0"/>
              <a:t>)</a:t>
            </a:r>
          </a:p>
          <a:p>
            <a:pPr algn="just">
              <a:lnSpc>
                <a:spcPct val="150000"/>
              </a:lnSpc>
            </a:pPr>
            <a:r>
              <a:rPr lang="en-US" altLang="ko-KR" sz="1200" b="1" dirty="0" smtClean="0"/>
              <a:t>Category 5(</a:t>
            </a:r>
            <a:r>
              <a:rPr lang="ko-KR" altLang="en-US" sz="1200" b="1" dirty="0" smtClean="0"/>
              <a:t>최대</a:t>
            </a:r>
            <a:r>
              <a:rPr lang="en-US" altLang="ko-KR" sz="1200" b="1" dirty="0" smtClean="0"/>
              <a:t>40</a:t>
            </a:r>
            <a:r>
              <a:rPr lang="ko-KR" altLang="en-US" sz="1200" b="1" dirty="0" smtClean="0"/>
              <a:t>점</a:t>
            </a:r>
            <a:r>
              <a:rPr lang="en-US" altLang="ko-KR" sz="1200" b="1" dirty="0" smtClean="0"/>
              <a:t>) : </a:t>
            </a:r>
            <a:r>
              <a:rPr lang="ko-KR" altLang="en-US" sz="1200" b="1" dirty="0" smtClean="0"/>
              <a:t>세포 </a:t>
            </a:r>
            <a:r>
              <a:rPr lang="ko-KR" altLang="en-US" sz="1200" b="1" dirty="0"/>
              <a:t>연구 등의 경력이 </a:t>
            </a:r>
            <a:r>
              <a:rPr lang="ko-KR" altLang="en-US" sz="1200" b="1" dirty="0" smtClean="0"/>
              <a:t>있는 경우 </a:t>
            </a:r>
            <a:r>
              <a:rPr lang="ko-KR" altLang="en-US" sz="1200" b="1" dirty="0"/>
              <a:t>입력합니다</a:t>
            </a:r>
            <a:r>
              <a:rPr lang="en-US" altLang="ko-KR" sz="1200" b="1" dirty="0"/>
              <a:t>.</a:t>
            </a:r>
            <a:endParaRPr lang="ko-KR" altLang="en-US" sz="1200" b="1" dirty="0"/>
          </a:p>
          <a:p>
            <a:pPr algn="just">
              <a:lnSpc>
                <a:spcPct val="150000"/>
              </a:lnSpc>
            </a:pPr>
            <a:r>
              <a:rPr lang="ko-KR" altLang="en-US" sz="1200" b="1" dirty="0" smtClean="0">
                <a:solidFill>
                  <a:srgbClr val="FF0000"/>
                </a:solidFill>
              </a:rPr>
              <a:t>                   자세한 내역 입력은 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‘6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번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, 7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번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’</a:t>
            </a:r>
            <a:r>
              <a:rPr lang="ko-KR" altLang="en-US" sz="1200" b="1" dirty="0">
                <a:solidFill>
                  <a:srgbClr val="FF0000"/>
                </a:solidFill>
              </a:rPr>
              <a:t>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슬라이드에서 시행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cxnSp>
        <p:nvCxnSpPr>
          <p:cNvPr id="10" name="직선 연결선 9"/>
          <p:cNvCxnSpPr>
            <a:stCxn id="8" idx="3"/>
            <a:endCxn id="9" idx="1"/>
          </p:cNvCxnSpPr>
          <p:nvPr/>
        </p:nvCxnSpPr>
        <p:spPr>
          <a:xfrm flipV="1">
            <a:off x="3525715" y="3550133"/>
            <a:ext cx="3120895" cy="99943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내용 개체 틀 3"/>
          <p:cNvSpPr>
            <a:spLocks noGrp="1"/>
          </p:cNvSpPr>
          <p:nvPr>
            <p:ph sz="half" idx="2"/>
          </p:nvPr>
        </p:nvSpPr>
        <p:spPr>
          <a:xfrm>
            <a:off x="6537447" y="474787"/>
            <a:ext cx="5157787" cy="1258602"/>
          </a:xfrm>
        </p:spPr>
        <p:txBody>
          <a:bodyPr>
            <a:noAutofit/>
          </a:bodyPr>
          <a:lstStyle/>
          <a:p>
            <a:r>
              <a:rPr lang="ko-KR" altLang="en-US" sz="1400" b="1" dirty="0" smtClean="0"/>
              <a:t>본인이름 </a:t>
            </a:r>
            <a:r>
              <a:rPr lang="en-US" altLang="ko-KR" sz="1400" b="1" dirty="0" smtClean="0"/>
              <a:t>: Hong </a:t>
            </a:r>
            <a:r>
              <a:rPr lang="en-US" altLang="ko-KR" sz="1400" b="1" dirty="0" err="1" smtClean="0"/>
              <a:t>gil</a:t>
            </a:r>
            <a:r>
              <a:rPr lang="en-US" altLang="ko-KR" sz="1400" b="1" dirty="0" smtClean="0"/>
              <a:t>-dong</a:t>
            </a:r>
          </a:p>
          <a:p>
            <a:r>
              <a:rPr lang="ko-KR" altLang="en-US" sz="1400" b="1" dirty="0" smtClean="0"/>
              <a:t>주소</a:t>
            </a:r>
            <a:r>
              <a:rPr lang="en-US" altLang="ko-KR" sz="1400" b="1" dirty="0" smtClean="0"/>
              <a:t>:</a:t>
            </a:r>
            <a:r>
              <a:rPr lang="ko-KR" altLang="en-US" sz="1400" b="1" dirty="0" smtClean="0"/>
              <a:t> 세부주소부터 </a:t>
            </a:r>
            <a:r>
              <a:rPr lang="ko-KR" altLang="en-US" sz="1400" b="1" dirty="0" err="1" smtClean="0"/>
              <a:t>넓은범위순으로</a:t>
            </a:r>
            <a:r>
              <a:rPr lang="ko-KR" altLang="en-US" sz="1400" b="1" dirty="0" smtClean="0"/>
              <a:t> 입력</a:t>
            </a:r>
            <a:endParaRPr lang="en-US" altLang="ko-KR" sz="1400" b="1" dirty="0" smtClean="0"/>
          </a:p>
          <a:p>
            <a:r>
              <a:rPr lang="ko-KR" altLang="en-US" sz="1400" b="1" dirty="0" smtClean="0"/>
              <a:t>국가</a:t>
            </a:r>
            <a:r>
              <a:rPr lang="en-US" altLang="ko-KR" sz="1400" b="1" dirty="0" smtClean="0"/>
              <a:t>: Republic of KOREA</a:t>
            </a:r>
          </a:p>
          <a:p>
            <a:r>
              <a:rPr lang="ko-KR" altLang="en-US" sz="1400" b="1" dirty="0" err="1" smtClean="0"/>
              <a:t>이메일</a:t>
            </a:r>
            <a:r>
              <a:rPr lang="en-US" altLang="ko-KR" sz="1400" b="1" dirty="0" smtClean="0"/>
              <a:t/>
            </a:r>
            <a:br>
              <a:rPr lang="en-US" altLang="ko-KR" sz="1400" b="1" dirty="0" smtClean="0"/>
            </a:br>
            <a:r>
              <a:rPr lang="en-US" altLang="ko-KR" sz="1400" b="1" dirty="0" smtClean="0"/>
              <a:t/>
            </a:r>
            <a:br>
              <a:rPr lang="en-US" altLang="ko-KR" sz="1400" b="1" dirty="0" smtClean="0"/>
            </a:br>
            <a:endParaRPr lang="en-US" altLang="ko-KR" sz="1400" b="1" dirty="0" smtClean="0"/>
          </a:p>
          <a:p>
            <a:endParaRPr lang="ko-KR" altLang="en-US" sz="1400" b="1" dirty="0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3053640" y="5347732"/>
            <a:ext cx="2316180" cy="2637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6731651" y="5719319"/>
            <a:ext cx="4157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2800" b="1" dirty="0" smtClean="0">
                <a:solidFill>
                  <a:srgbClr val="FF0000"/>
                </a:solidFill>
              </a:rPr>
              <a:t>다음페이지에 상세설명</a:t>
            </a:r>
            <a:endParaRPr lang="ko-KR" altLang="en-US" sz="2800" b="1" dirty="0">
              <a:solidFill>
                <a:srgbClr val="FF0000"/>
              </a:solidFill>
            </a:endParaRPr>
          </a:p>
        </p:txBody>
      </p:sp>
      <p:cxnSp>
        <p:nvCxnSpPr>
          <p:cNvPr id="20" name="직선 연결선 19"/>
          <p:cNvCxnSpPr>
            <a:stCxn id="18" idx="3"/>
            <a:endCxn id="19" idx="1"/>
          </p:cNvCxnSpPr>
          <p:nvPr/>
        </p:nvCxnSpPr>
        <p:spPr>
          <a:xfrm>
            <a:off x="5369820" y="5479588"/>
            <a:ext cx="1361831" cy="50134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93988" y="860606"/>
            <a:ext cx="5183188" cy="492368"/>
          </a:xfrm>
        </p:spPr>
        <p:txBody>
          <a:bodyPr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6459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110149"/>
            <a:ext cx="10515600" cy="971306"/>
          </a:xfrm>
        </p:spPr>
        <p:txBody>
          <a:bodyPr>
            <a:normAutofit/>
          </a:bodyPr>
          <a:lstStyle/>
          <a:p>
            <a:r>
              <a:rPr lang="en-US" altLang="ko-KR" sz="3600" dirty="0" smtClean="0"/>
              <a:t>Digital </a:t>
            </a:r>
            <a:r>
              <a:rPr lang="en-US" altLang="ko-KR" sz="3600" dirty="0" err="1" smtClean="0"/>
              <a:t>signiture</a:t>
            </a:r>
            <a:r>
              <a:rPr lang="ko-KR" altLang="en-US" sz="3600" dirty="0" smtClean="0"/>
              <a:t>작성요령</a:t>
            </a:r>
            <a:r>
              <a:rPr lang="en-US" altLang="ko-KR" sz="3600" dirty="0" smtClean="0"/>
              <a:t>1</a:t>
            </a:r>
            <a:endParaRPr lang="ko-KR" altLang="en-US" sz="36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8201" y="1241924"/>
            <a:ext cx="6729489" cy="1747461"/>
          </a:xfrm>
          <a:prstGeom prst="rect">
            <a:avLst/>
          </a:prstGeom>
        </p:spPr>
      </p:pic>
      <p:sp>
        <p:nvSpPr>
          <p:cNvPr id="8" name="모서리가 둥근 직사각형 7"/>
          <p:cNvSpPr/>
          <p:nvPr/>
        </p:nvSpPr>
        <p:spPr>
          <a:xfrm>
            <a:off x="3333366" y="2032549"/>
            <a:ext cx="4368696" cy="46446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800793" y="983557"/>
            <a:ext cx="2209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b="1" dirty="0" smtClean="0"/>
              <a:t>1.</a:t>
            </a:r>
            <a:r>
              <a:rPr lang="ko-KR" altLang="en-US" sz="1200" b="1" dirty="0" smtClean="0"/>
              <a:t> 서명란 클릭</a:t>
            </a:r>
            <a:endParaRPr lang="ko-KR" altLang="en-US" sz="1200" b="1" dirty="0"/>
          </a:p>
        </p:txBody>
      </p:sp>
      <p:cxnSp>
        <p:nvCxnSpPr>
          <p:cNvPr id="10" name="직선 연결선 9"/>
          <p:cNvCxnSpPr>
            <a:endCxn id="9" idx="1"/>
          </p:cNvCxnSpPr>
          <p:nvPr/>
        </p:nvCxnSpPr>
        <p:spPr>
          <a:xfrm flipV="1">
            <a:off x="7675685" y="1122057"/>
            <a:ext cx="1125108" cy="90896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그림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4577" y="3112477"/>
            <a:ext cx="5224409" cy="374552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188103" y="3574932"/>
            <a:ext cx="1770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b="1" dirty="0" smtClean="0"/>
              <a:t>2. </a:t>
            </a:r>
            <a:r>
              <a:rPr lang="ko-KR" altLang="en-US" sz="1200" b="1" dirty="0" smtClean="0"/>
              <a:t>새 디지털 </a:t>
            </a:r>
            <a:r>
              <a:rPr lang="en-US" altLang="ko-KR" sz="1200" b="1" dirty="0" smtClean="0"/>
              <a:t>ID </a:t>
            </a:r>
            <a:r>
              <a:rPr lang="ko-KR" altLang="en-US" sz="1200" b="1" dirty="0" smtClean="0"/>
              <a:t>생성</a:t>
            </a:r>
            <a:endParaRPr lang="ko-KR" altLang="en-US" sz="1200" b="1" dirty="0"/>
          </a:p>
        </p:txBody>
      </p:sp>
      <p:cxnSp>
        <p:nvCxnSpPr>
          <p:cNvPr id="22" name="직선 연결선 21"/>
          <p:cNvCxnSpPr/>
          <p:nvPr/>
        </p:nvCxnSpPr>
        <p:spPr>
          <a:xfrm flipV="1">
            <a:off x="5873262" y="3868616"/>
            <a:ext cx="2321169" cy="14419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모서리가 둥근 직사각형 16"/>
          <p:cNvSpPr/>
          <p:nvPr/>
        </p:nvSpPr>
        <p:spPr>
          <a:xfrm>
            <a:off x="2454135" y="5188988"/>
            <a:ext cx="3401541" cy="89528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978298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900967"/>
          </a:xfrm>
        </p:spPr>
        <p:txBody>
          <a:bodyPr>
            <a:normAutofit/>
          </a:bodyPr>
          <a:lstStyle/>
          <a:p>
            <a:r>
              <a:rPr lang="en-US" altLang="ko-KR" sz="3600" dirty="0"/>
              <a:t>Digital </a:t>
            </a:r>
            <a:r>
              <a:rPr lang="en-US" altLang="ko-KR" sz="3600" dirty="0" err="1"/>
              <a:t>signiture</a:t>
            </a:r>
            <a:r>
              <a:rPr lang="ko-KR" altLang="en-US" sz="3600" dirty="0" smtClean="0"/>
              <a:t>작성요령</a:t>
            </a:r>
            <a:r>
              <a:rPr lang="en-US" altLang="ko-KR" sz="3600" dirty="0" smtClean="0"/>
              <a:t>2</a:t>
            </a:r>
            <a:endParaRPr lang="ko-KR" altLang="en-US" sz="36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081" y="1746087"/>
            <a:ext cx="4865529" cy="34853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6825" y="5782778"/>
            <a:ext cx="297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b="1" dirty="0" smtClean="0"/>
              <a:t>3. </a:t>
            </a:r>
            <a:r>
              <a:rPr lang="ko-KR" altLang="en-US" b="1" dirty="0" smtClean="0"/>
              <a:t>파일에 저장</a:t>
            </a:r>
            <a:endParaRPr lang="ko-KR" altLang="en-US" b="1" dirty="0"/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34880" y="1778271"/>
            <a:ext cx="5393958" cy="3819755"/>
          </a:xfrm>
          <a:prstGeom prst="rect">
            <a:avLst/>
          </a:prstGeom>
        </p:spPr>
      </p:pic>
      <p:sp>
        <p:nvSpPr>
          <p:cNvPr id="20" name="모서리가 둥근 직사각형 19"/>
          <p:cNvSpPr/>
          <p:nvPr/>
        </p:nvSpPr>
        <p:spPr>
          <a:xfrm>
            <a:off x="7192109" y="2457816"/>
            <a:ext cx="3745522" cy="40847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5953224" y="5817397"/>
            <a:ext cx="5019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b="1" dirty="0" smtClean="0"/>
              <a:t>4. </a:t>
            </a:r>
            <a:r>
              <a:rPr lang="ko-KR" altLang="en-US" b="1" dirty="0" smtClean="0"/>
              <a:t>영문이름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메일주소 </a:t>
            </a:r>
            <a:r>
              <a:rPr lang="ko-KR" altLang="en-US" b="1" dirty="0" err="1" smtClean="0"/>
              <a:t>입력후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‘</a:t>
            </a:r>
            <a:r>
              <a:rPr lang="ko-KR" altLang="en-US" b="1" dirty="0" smtClean="0"/>
              <a:t>계속</a:t>
            </a:r>
            <a:r>
              <a:rPr lang="en-US" altLang="ko-KR" b="1" dirty="0" smtClean="0"/>
              <a:t>‘ </a:t>
            </a:r>
            <a:r>
              <a:rPr lang="ko-KR" altLang="en-US" b="1" dirty="0" smtClean="0"/>
              <a:t>클릭</a:t>
            </a:r>
            <a:endParaRPr lang="ko-KR" altLang="en-US" b="1" dirty="0"/>
          </a:p>
        </p:txBody>
      </p:sp>
      <p:sp>
        <p:nvSpPr>
          <p:cNvPr id="25" name="모서리가 둥근 직사각형 24"/>
          <p:cNvSpPr/>
          <p:nvPr/>
        </p:nvSpPr>
        <p:spPr>
          <a:xfrm>
            <a:off x="7218485" y="3433762"/>
            <a:ext cx="3745523" cy="40847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모서리가 둥근 직사각형 25"/>
          <p:cNvSpPr/>
          <p:nvPr/>
        </p:nvSpPr>
        <p:spPr>
          <a:xfrm>
            <a:off x="1644163" y="2361100"/>
            <a:ext cx="3727937" cy="68103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429549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5488" y="277203"/>
            <a:ext cx="10515600" cy="857006"/>
          </a:xfrm>
        </p:spPr>
        <p:txBody>
          <a:bodyPr>
            <a:normAutofit/>
          </a:bodyPr>
          <a:lstStyle/>
          <a:p>
            <a:r>
              <a:rPr lang="en-US" altLang="ko-KR" sz="3600" dirty="0"/>
              <a:t>Digital </a:t>
            </a:r>
            <a:r>
              <a:rPr lang="en-US" altLang="ko-KR" sz="3600" dirty="0" err="1"/>
              <a:t>signiture</a:t>
            </a:r>
            <a:r>
              <a:rPr lang="ko-KR" altLang="en-US" sz="3600" dirty="0" smtClean="0"/>
              <a:t>작성요령</a:t>
            </a:r>
            <a:r>
              <a:rPr lang="en-US" altLang="ko-KR" sz="3600" dirty="0" smtClean="0"/>
              <a:t>3</a:t>
            </a:r>
            <a:endParaRPr lang="ko-KR" altLang="en-US" sz="36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236" y="1075226"/>
            <a:ext cx="4625202" cy="3307519"/>
          </a:xfrm>
          <a:prstGeom prst="rect">
            <a:avLst/>
          </a:prstGeom>
        </p:spPr>
      </p:pic>
      <p:sp>
        <p:nvSpPr>
          <p:cNvPr id="8" name="모서리가 둥근 직사각형 7"/>
          <p:cNvSpPr/>
          <p:nvPr/>
        </p:nvSpPr>
        <p:spPr>
          <a:xfrm>
            <a:off x="2115039" y="2531535"/>
            <a:ext cx="2773483" cy="121398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472385" y="1615551"/>
            <a:ext cx="3511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b="1" dirty="0" smtClean="0"/>
              <a:t>5. </a:t>
            </a:r>
            <a:r>
              <a:rPr lang="ko-KR" altLang="en-US" b="1" dirty="0" smtClean="0"/>
              <a:t>디지털 </a:t>
            </a:r>
            <a:r>
              <a:rPr lang="en-US" altLang="ko-KR" b="1" dirty="0" smtClean="0"/>
              <a:t>ID </a:t>
            </a:r>
            <a:r>
              <a:rPr lang="ko-KR" altLang="en-US" b="1" dirty="0" smtClean="0"/>
              <a:t>저장할 위치 설정</a:t>
            </a:r>
            <a:r>
              <a:rPr lang="en-US" altLang="ko-KR" b="1" dirty="0" smtClean="0"/>
              <a:t>, </a:t>
            </a:r>
          </a:p>
          <a:p>
            <a:pPr algn="just"/>
            <a:endParaRPr lang="en-US" altLang="ko-KR" b="1" dirty="0" smtClean="0"/>
          </a:p>
          <a:p>
            <a:pPr algn="just"/>
            <a:r>
              <a:rPr lang="ko-KR" altLang="en-US" b="1" dirty="0" smtClean="0"/>
              <a:t>   암호설정 후 저장</a:t>
            </a:r>
            <a:endParaRPr lang="ko-KR" altLang="en-US" b="1" dirty="0"/>
          </a:p>
        </p:txBody>
      </p:sp>
      <p:cxnSp>
        <p:nvCxnSpPr>
          <p:cNvPr id="10" name="직선 연결선 9"/>
          <p:cNvCxnSpPr>
            <a:stCxn id="8" idx="3"/>
            <a:endCxn id="9" idx="1"/>
          </p:cNvCxnSpPr>
          <p:nvPr/>
        </p:nvCxnSpPr>
        <p:spPr>
          <a:xfrm flipV="1">
            <a:off x="4888522" y="2077216"/>
            <a:ext cx="3583863" cy="10613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1730" y="4296843"/>
            <a:ext cx="6578691" cy="1708303"/>
          </a:xfrm>
          <a:prstGeom prst="rect">
            <a:avLst/>
          </a:prstGeom>
        </p:spPr>
      </p:pic>
      <p:sp>
        <p:nvSpPr>
          <p:cNvPr id="15" name="모서리가 둥근 직사각형 14"/>
          <p:cNvSpPr/>
          <p:nvPr/>
        </p:nvSpPr>
        <p:spPr>
          <a:xfrm>
            <a:off x="3092757" y="5108642"/>
            <a:ext cx="4433458" cy="38654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8920670" y="4138782"/>
            <a:ext cx="2209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b="1" dirty="0"/>
              <a:t>6</a:t>
            </a:r>
            <a:r>
              <a:rPr lang="en-US" altLang="ko-KR" b="1" dirty="0" smtClean="0"/>
              <a:t>.</a:t>
            </a:r>
            <a:r>
              <a:rPr lang="ko-KR" altLang="en-US" b="1" dirty="0" smtClean="0"/>
              <a:t> 서명란 클릭</a:t>
            </a:r>
            <a:endParaRPr lang="ko-KR" altLang="en-US" b="1" dirty="0"/>
          </a:p>
        </p:txBody>
      </p:sp>
      <p:cxnSp>
        <p:nvCxnSpPr>
          <p:cNvPr id="17" name="직선 연결선 16"/>
          <p:cNvCxnSpPr/>
          <p:nvPr/>
        </p:nvCxnSpPr>
        <p:spPr>
          <a:xfrm flipV="1">
            <a:off x="7473461" y="4417959"/>
            <a:ext cx="1376871" cy="69916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84807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804252"/>
          </a:xfrm>
        </p:spPr>
        <p:txBody>
          <a:bodyPr>
            <a:normAutofit/>
          </a:bodyPr>
          <a:lstStyle/>
          <a:p>
            <a:r>
              <a:rPr lang="en-US" altLang="ko-KR" sz="3600" dirty="0"/>
              <a:t>Digital </a:t>
            </a:r>
            <a:r>
              <a:rPr lang="en-US" altLang="ko-KR" sz="3600" dirty="0" err="1"/>
              <a:t>signiture</a:t>
            </a:r>
            <a:r>
              <a:rPr lang="ko-KR" altLang="en-US" sz="3600" dirty="0" smtClean="0"/>
              <a:t>작성요령</a:t>
            </a:r>
            <a:r>
              <a:rPr lang="en-US" altLang="ko-KR" sz="3600" dirty="0" smtClean="0"/>
              <a:t>4</a:t>
            </a:r>
            <a:endParaRPr lang="ko-KR" altLang="en-US" sz="3600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4877" y="1180734"/>
            <a:ext cx="3561129" cy="2545129"/>
          </a:xfrm>
          <a:prstGeom prst="rect">
            <a:avLst/>
          </a:prstGeom>
        </p:spPr>
      </p:pic>
      <p:sp>
        <p:nvSpPr>
          <p:cNvPr id="10" name="모서리가 둥근 직사각형 9"/>
          <p:cNvSpPr/>
          <p:nvPr/>
        </p:nvSpPr>
        <p:spPr>
          <a:xfrm>
            <a:off x="567412" y="1723292"/>
            <a:ext cx="2193373" cy="50116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408203" y="1226749"/>
            <a:ext cx="2545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b="1" dirty="0" smtClean="0"/>
              <a:t>7.</a:t>
            </a:r>
            <a:r>
              <a:rPr lang="ko-KR" altLang="en-US" b="1" dirty="0" smtClean="0"/>
              <a:t> 선택 후 </a:t>
            </a:r>
            <a:r>
              <a:rPr lang="en-US" altLang="ko-KR" b="1" dirty="0" smtClean="0"/>
              <a:t>‘</a:t>
            </a:r>
            <a:r>
              <a:rPr lang="ko-KR" altLang="en-US" b="1" dirty="0" smtClean="0"/>
              <a:t>계속</a:t>
            </a:r>
            <a:r>
              <a:rPr lang="en-US" altLang="ko-KR" b="1" dirty="0" smtClean="0"/>
              <a:t>’ </a:t>
            </a:r>
            <a:r>
              <a:rPr lang="ko-KR" altLang="en-US" b="1" dirty="0" smtClean="0"/>
              <a:t>클릭</a:t>
            </a:r>
            <a:endParaRPr lang="ko-KR" altLang="en-US" b="1" dirty="0"/>
          </a:p>
        </p:txBody>
      </p:sp>
      <p:cxnSp>
        <p:nvCxnSpPr>
          <p:cNvPr id="12" name="직선 연결선 11"/>
          <p:cNvCxnSpPr>
            <a:stCxn id="10" idx="3"/>
            <a:endCxn id="11" idx="1"/>
          </p:cNvCxnSpPr>
          <p:nvPr/>
        </p:nvCxnSpPr>
        <p:spPr>
          <a:xfrm flipV="1">
            <a:off x="2760785" y="1411415"/>
            <a:ext cx="1647418" cy="56245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그림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6425" y="3958592"/>
            <a:ext cx="3314547" cy="2459793"/>
          </a:xfrm>
          <a:prstGeom prst="rect">
            <a:avLst/>
          </a:prstGeom>
        </p:spPr>
      </p:pic>
      <p:sp>
        <p:nvSpPr>
          <p:cNvPr id="16" name="모서리가 둥근 직사각형 15"/>
          <p:cNvSpPr/>
          <p:nvPr/>
        </p:nvSpPr>
        <p:spPr>
          <a:xfrm>
            <a:off x="382774" y="5820378"/>
            <a:ext cx="2439557" cy="68592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4478542" y="5509941"/>
            <a:ext cx="2545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b="1" dirty="0" smtClean="0"/>
              <a:t>8. ‘5</a:t>
            </a:r>
            <a:r>
              <a:rPr lang="ko-KR" altLang="en-US" b="1" dirty="0" smtClean="0"/>
              <a:t>번</a:t>
            </a:r>
            <a:r>
              <a:rPr lang="en-US" altLang="ko-KR" b="1" dirty="0" smtClean="0"/>
              <a:t>’</a:t>
            </a:r>
            <a:r>
              <a:rPr lang="ko-KR" altLang="en-US" b="1" dirty="0" smtClean="0"/>
              <a:t>에서 설정한 암호입력 후 </a:t>
            </a:r>
            <a:r>
              <a:rPr lang="en-US" altLang="ko-KR" b="1" dirty="0" smtClean="0"/>
              <a:t>‘</a:t>
            </a:r>
            <a:r>
              <a:rPr lang="ko-KR" altLang="en-US" b="1" dirty="0" smtClean="0"/>
              <a:t>서명</a:t>
            </a:r>
            <a:r>
              <a:rPr lang="en-US" altLang="ko-KR" b="1" dirty="0" smtClean="0"/>
              <a:t>‘ </a:t>
            </a:r>
            <a:r>
              <a:rPr lang="ko-KR" altLang="en-US" b="1" dirty="0" smtClean="0"/>
              <a:t>클릭</a:t>
            </a:r>
            <a:endParaRPr lang="ko-KR" altLang="en-US" b="1" dirty="0"/>
          </a:p>
        </p:txBody>
      </p:sp>
      <p:cxnSp>
        <p:nvCxnSpPr>
          <p:cNvPr id="18" name="직선 연결선 17"/>
          <p:cNvCxnSpPr>
            <a:stCxn id="16" idx="3"/>
            <a:endCxn id="17" idx="1"/>
          </p:cNvCxnSpPr>
          <p:nvPr/>
        </p:nvCxnSpPr>
        <p:spPr>
          <a:xfrm flipV="1">
            <a:off x="2822331" y="5833107"/>
            <a:ext cx="1656211" cy="33023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그림 1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75757" y="820250"/>
            <a:ext cx="3132667" cy="1765444"/>
          </a:xfrm>
          <a:prstGeom prst="rect">
            <a:avLst/>
          </a:prstGeom>
        </p:spPr>
      </p:pic>
      <p:sp>
        <p:nvSpPr>
          <p:cNvPr id="21" name="모서리가 둥근 직사각형 20"/>
          <p:cNvSpPr/>
          <p:nvPr/>
        </p:nvSpPr>
        <p:spPr>
          <a:xfrm>
            <a:off x="7365454" y="2128227"/>
            <a:ext cx="1303761" cy="27699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7332890" y="2640386"/>
            <a:ext cx="3824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000" b="1" dirty="0" smtClean="0"/>
              <a:t>9. ‘Digital signature’</a:t>
            </a:r>
            <a:r>
              <a:rPr lang="ko-KR" altLang="en-US" sz="2000" b="1" dirty="0" smtClean="0"/>
              <a:t>로 저장</a:t>
            </a:r>
            <a:endParaRPr lang="ko-KR" altLang="en-US" sz="2000" b="1" dirty="0"/>
          </a:p>
        </p:txBody>
      </p:sp>
      <p:grpSp>
        <p:nvGrpSpPr>
          <p:cNvPr id="29" name="그룹 28"/>
          <p:cNvGrpSpPr/>
          <p:nvPr/>
        </p:nvGrpSpPr>
        <p:grpSpPr>
          <a:xfrm>
            <a:off x="5479506" y="3724370"/>
            <a:ext cx="5862571" cy="1357583"/>
            <a:chOff x="5277283" y="4155194"/>
            <a:chExt cx="4656667" cy="1007856"/>
          </a:xfrm>
        </p:grpSpPr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77283" y="4155194"/>
              <a:ext cx="4656667" cy="1007856"/>
            </a:xfrm>
            <a:prstGeom prst="rect">
              <a:avLst/>
            </a:prstGeom>
          </p:spPr>
        </p:pic>
        <p:pic>
          <p:nvPicPr>
            <p:cNvPr id="27" name="그림 2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39875" y="4810815"/>
              <a:ext cx="3394075" cy="268125"/>
            </a:xfrm>
            <a:prstGeom prst="rect">
              <a:avLst/>
            </a:prstGeom>
          </p:spPr>
        </p:pic>
      </p:grpSp>
      <p:sp>
        <p:nvSpPr>
          <p:cNvPr id="30" name="모서리가 둥근 직사각형 29"/>
          <p:cNvSpPr/>
          <p:nvPr/>
        </p:nvSpPr>
        <p:spPr>
          <a:xfrm>
            <a:off x="6908254" y="4599446"/>
            <a:ext cx="4055754" cy="38579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8161001" y="5778133"/>
            <a:ext cx="2545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b="1" dirty="0" smtClean="0"/>
              <a:t>10. </a:t>
            </a:r>
            <a:r>
              <a:rPr lang="ko-KR" altLang="en-US" b="1" dirty="0" smtClean="0"/>
              <a:t>서명확인</a:t>
            </a:r>
            <a:endParaRPr lang="ko-KR" altLang="en-US" b="1" dirty="0"/>
          </a:p>
        </p:txBody>
      </p:sp>
      <p:cxnSp>
        <p:nvCxnSpPr>
          <p:cNvPr id="32" name="직선 연결선 31"/>
          <p:cNvCxnSpPr/>
          <p:nvPr/>
        </p:nvCxnSpPr>
        <p:spPr>
          <a:xfrm flipH="1">
            <a:off x="8706124" y="4967653"/>
            <a:ext cx="543384" cy="78632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87109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734321" y="174219"/>
            <a:ext cx="5183188" cy="492368"/>
          </a:xfrm>
        </p:spPr>
        <p:txBody>
          <a:bodyPr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87555"/>
            <a:ext cx="9295769" cy="445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모서리가 둥근 직사각형 10"/>
          <p:cNvSpPr/>
          <p:nvPr/>
        </p:nvSpPr>
        <p:spPr>
          <a:xfrm>
            <a:off x="5458390" y="1631858"/>
            <a:ext cx="3175656" cy="32003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9696856" y="739305"/>
            <a:ext cx="2181552" cy="307777"/>
          </a:xfrm>
          <a:prstGeom prst="rect">
            <a:avLst/>
          </a:prstGeom>
          <a:solidFill>
            <a:srgbClr val="D3EF05"/>
          </a:solidFill>
          <a:ln>
            <a:solidFill>
              <a:srgbClr val="D3EF05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400" b="1" dirty="0" smtClean="0">
                <a:latin typeface="+mn-ea"/>
              </a:rPr>
              <a:t>12</a:t>
            </a:r>
            <a:r>
              <a:rPr lang="ko-KR" altLang="en-US" sz="1400" b="1" dirty="0" smtClean="0">
                <a:latin typeface="+mn-ea"/>
              </a:rPr>
              <a:t>유로 신용카드 선택</a:t>
            </a:r>
            <a:endParaRPr lang="ko-KR" altLang="en-US" sz="1400" b="1" dirty="0">
              <a:latin typeface="+mn-ea"/>
            </a:endParaRPr>
          </a:p>
        </p:txBody>
      </p:sp>
      <p:cxnSp>
        <p:nvCxnSpPr>
          <p:cNvPr id="13" name="직선 연결선 12"/>
          <p:cNvCxnSpPr>
            <a:stCxn id="11" idx="3"/>
            <a:endCxn id="12" idx="1"/>
          </p:cNvCxnSpPr>
          <p:nvPr/>
        </p:nvCxnSpPr>
        <p:spPr>
          <a:xfrm flipV="1">
            <a:off x="8634046" y="893194"/>
            <a:ext cx="1062810" cy="8986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23193" y="2093320"/>
            <a:ext cx="3693829" cy="307777"/>
          </a:xfrm>
          <a:prstGeom prst="rect">
            <a:avLst/>
          </a:prstGeom>
          <a:solidFill>
            <a:srgbClr val="D3EF05"/>
          </a:solidFill>
          <a:ln>
            <a:solidFill>
              <a:srgbClr val="D3EF05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400" b="1" dirty="0" smtClean="0">
                <a:latin typeface="+mn-ea"/>
              </a:rPr>
              <a:t>CMIAC</a:t>
            </a:r>
            <a:r>
              <a:rPr lang="ko-KR" altLang="en-US" sz="1400" b="1" dirty="0" err="1" smtClean="0">
                <a:latin typeface="+mn-ea"/>
              </a:rPr>
              <a:t>인경우</a:t>
            </a:r>
            <a:r>
              <a:rPr lang="ko-KR" altLang="en-US" sz="1400" b="1" dirty="0" smtClean="0">
                <a:latin typeface="+mn-ea"/>
              </a:rPr>
              <a:t> 체크</a:t>
            </a:r>
            <a:r>
              <a:rPr lang="en-US" altLang="ko-KR" sz="1400" b="1" dirty="0" smtClean="0">
                <a:latin typeface="+mn-ea"/>
              </a:rPr>
              <a:t>, </a:t>
            </a:r>
            <a:r>
              <a:rPr lang="ko-KR" altLang="en-US" sz="1400" b="1" dirty="0" smtClean="0">
                <a:latin typeface="+mn-ea"/>
              </a:rPr>
              <a:t>신용카드 </a:t>
            </a:r>
            <a:r>
              <a:rPr lang="ko-KR" altLang="en-US" sz="1400" b="1" dirty="0" err="1" smtClean="0">
                <a:latin typeface="+mn-ea"/>
              </a:rPr>
              <a:t>체크안함</a:t>
            </a:r>
            <a:r>
              <a:rPr lang="en-US" altLang="ko-KR" sz="1400" b="1" dirty="0" smtClean="0">
                <a:latin typeface="+mn-ea"/>
              </a:rPr>
              <a:t>.</a:t>
            </a:r>
            <a:endParaRPr lang="ko-KR" altLang="en-US" sz="14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951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1762</TotalTime>
  <Words>386</Words>
  <Application>Microsoft Office PowerPoint</Application>
  <PresentationFormat>사용자 지정</PresentationFormat>
  <Paragraphs>105</Paragraphs>
  <Slides>18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19" baseType="lpstr">
      <vt:lpstr>Office 테마</vt:lpstr>
      <vt:lpstr>IAC(CT) RENEWAL</vt:lpstr>
      <vt:lpstr>슬라이드 2</vt:lpstr>
      <vt:lpstr> </vt:lpstr>
      <vt:lpstr>2. IAC 작성 방법 </vt:lpstr>
      <vt:lpstr>Digital signiture작성요령1</vt:lpstr>
      <vt:lpstr>Digital signiture작성요령2</vt:lpstr>
      <vt:lpstr>Digital signiture작성요령3</vt:lpstr>
      <vt:lpstr>Digital signiture작성요령4</vt:lpstr>
      <vt:lpstr>슬라이드 9</vt:lpstr>
      <vt:lpstr>슬라이드 10</vt:lpstr>
      <vt:lpstr>슬라이드 11</vt:lpstr>
      <vt:lpstr>슬라이드 12</vt:lpstr>
      <vt:lpstr>슬라이드 13</vt:lpstr>
      <vt:lpstr>3. 파일명 저장</vt:lpstr>
      <vt:lpstr>4. 메일 전송</vt:lpstr>
      <vt:lpstr>슬라이드 16</vt:lpstr>
      <vt:lpstr>슬라이드 17</vt:lpstr>
      <vt:lpstr>슬라이드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Kim saeyeon</dc:creator>
  <cp:lastModifiedBy>admin</cp:lastModifiedBy>
  <cp:revision>80</cp:revision>
  <dcterms:created xsi:type="dcterms:W3CDTF">2021-10-12T11:23:42Z</dcterms:created>
  <dcterms:modified xsi:type="dcterms:W3CDTF">2021-11-18T11:14:22Z</dcterms:modified>
</cp:coreProperties>
</file>